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notesMasterIdLst>
    <p:notesMasterId r:id="rId23"/>
  </p:notesMasterIdLst>
  <p:sldIdLst>
    <p:sldId id="256" r:id="rId2"/>
    <p:sldId id="279" r:id="rId3"/>
    <p:sldId id="257" r:id="rId4"/>
    <p:sldId id="258" r:id="rId5"/>
    <p:sldId id="259" r:id="rId6"/>
    <p:sldId id="265" r:id="rId7"/>
    <p:sldId id="261" r:id="rId8"/>
    <p:sldId id="263" r:id="rId9"/>
    <p:sldId id="267" r:id="rId10"/>
    <p:sldId id="270" r:id="rId11"/>
    <p:sldId id="273" r:id="rId12"/>
    <p:sldId id="271" r:id="rId13"/>
    <p:sldId id="277" r:id="rId14"/>
    <p:sldId id="278" r:id="rId15"/>
    <p:sldId id="276" r:id="rId16"/>
    <p:sldId id="268" r:id="rId17"/>
    <p:sldId id="269" r:id="rId18"/>
    <p:sldId id="283" r:id="rId19"/>
    <p:sldId id="280" r:id="rId20"/>
    <p:sldId id="282" r:id="rId21"/>
    <p:sldId id="285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A8A67"/>
    <a:srgbClr val="9992CA"/>
    <a:srgbClr val="0F78B9"/>
    <a:srgbClr val="005696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52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F389240-2C70-4581-BE8D-81E36A129A37}" type="datetimeFigureOut">
              <a:rPr lang="ru-RU" smtClean="0"/>
              <a:pPr/>
              <a:t>23.01.2012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EC5804A-4B98-4694-BD21-C5011E50F65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579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585C0-0D78-441B-AAE8-7018FAA77CEF}" type="datetimeFigureOut">
              <a:rPr lang="ru-RU" smtClean="0"/>
              <a:pPr/>
              <a:t>23.01.2012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D6FA1B40-4433-4D2E-A8C3-2699A7E8BA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585C0-0D78-441B-AAE8-7018FAA77CEF}" type="datetimeFigureOut">
              <a:rPr lang="ru-RU" smtClean="0"/>
              <a:pPr/>
              <a:t>23.01.2012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A1B40-4433-4D2E-A8C3-2699A7E8BA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585C0-0D78-441B-AAE8-7018FAA77CEF}" type="datetimeFigureOut">
              <a:rPr lang="ru-RU" smtClean="0"/>
              <a:pPr/>
              <a:t>23.01.2012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A1B40-4433-4D2E-A8C3-2699A7E8BA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585C0-0D78-441B-AAE8-7018FAA77CEF}" type="datetimeFigureOut">
              <a:rPr lang="ru-RU" smtClean="0"/>
              <a:pPr/>
              <a:t>23.01.2012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D6FA1B40-4433-4D2E-A8C3-2699A7E8BA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585C0-0D78-441B-AAE8-7018FAA77CEF}" type="datetimeFigureOut">
              <a:rPr lang="ru-RU" smtClean="0"/>
              <a:pPr/>
              <a:t>23.01.2012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A1B40-4433-4D2E-A8C3-2699A7E8BA8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585C0-0D78-441B-AAE8-7018FAA77CEF}" type="datetimeFigureOut">
              <a:rPr lang="ru-RU" smtClean="0"/>
              <a:pPr/>
              <a:t>23.01.2012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A1B40-4433-4D2E-A8C3-2699A7E8BA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585C0-0D78-441B-AAE8-7018FAA77CEF}" type="datetimeFigureOut">
              <a:rPr lang="ru-RU" smtClean="0"/>
              <a:pPr/>
              <a:t>23.01.2012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D6FA1B40-4433-4D2E-A8C3-2699A7E8BA8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585C0-0D78-441B-AAE8-7018FAA77CEF}" type="datetimeFigureOut">
              <a:rPr lang="ru-RU" smtClean="0"/>
              <a:pPr/>
              <a:t>23.01.2012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A1B40-4433-4D2E-A8C3-2699A7E8BA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585C0-0D78-441B-AAE8-7018FAA77CEF}" type="datetimeFigureOut">
              <a:rPr lang="ru-RU" smtClean="0"/>
              <a:pPr/>
              <a:t>23.01.2012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A1B40-4433-4D2E-A8C3-2699A7E8BA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585C0-0D78-441B-AAE8-7018FAA77CEF}" type="datetimeFigureOut">
              <a:rPr lang="ru-RU" smtClean="0"/>
              <a:pPr/>
              <a:t>23.01.2012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A1B40-4433-4D2E-A8C3-2699A7E8BA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585C0-0D78-441B-AAE8-7018FAA77CEF}" type="datetimeFigureOut">
              <a:rPr lang="ru-RU" smtClean="0"/>
              <a:pPr/>
              <a:t>23.01.2012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A1B40-4433-4D2E-A8C3-2699A7E8BA8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032585C0-0D78-441B-AAE8-7018FAA77CEF}" type="datetimeFigureOut">
              <a:rPr lang="ru-RU" smtClean="0"/>
              <a:pPr/>
              <a:t>23.01.2012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D6FA1B40-4433-4D2E-A8C3-2699A7E8BA8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71472" y="214290"/>
            <a:ext cx="7858180" cy="6143668"/>
          </a:xfrm>
          <a:noFill/>
          <a:ln w="57150">
            <a:solidFill>
              <a:srgbClr val="FFC000"/>
            </a:solidFill>
          </a:ln>
        </p:spPr>
        <p:txBody>
          <a:bodyPr>
            <a:normAutofit/>
          </a:bodyPr>
          <a:lstStyle/>
          <a:p>
            <a:pPr algn="l"/>
            <a:endParaRPr lang="ru-RU" sz="4000" b="1" dirty="0" smtClean="0">
              <a:latin typeface="Monotype Corsiva" pitchFamily="66" charset="0"/>
            </a:endParaRPr>
          </a:p>
          <a:p>
            <a:pPr algn="l"/>
            <a:endParaRPr lang="ru-RU" sz="4000" b="1" dirty="0" smtClean="0">
              <a:latin typeface="Monotype Corsiva" pitchFamily="66" charset="0"/>
            </a:endParaRPr>
          </a:p>
          <a:p>
            <a:pPr algn="l"/>
            <a:endParaRPr lang="ru-RU" sz="4000" b="1" dirty="0" smtClean="0">
              <a:latin typeface="Monotype Corsiva" pitchFamily="66" charset="0"/>
            </a:endParaRPr>
          </a:p>
          <a:p>
            <a:pPr algn="l"/>
            <a:endParaRPr lang="ru-RU" sz="4000" b="1" dirty="0" smtClean="0">
              <a:latin typeface="Monotype Corsiva" pitchFamily="66" charset="0"/>
            </a:endParaRPr>
          </a:p>
          <a:p>
            <a:pPr algn="l"/>
            <a:endParaRPr lang="ru-RU" sz="4000" b="1" dirty="0">
              <a:latin typeface="Monotype Corsiva" pitchFamily="66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500166" y="285728"/>
            <a:ext cx="6500858" cy="150019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8000" dirty="0">
              <a:solidFill>
                <a:srgbClr val="005696"/>
              </a:solidFill>
              <a:latin typeface="Monotype Corsiva" pitchFamily="66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28596" y="214290"/>
            <a:ext cx="8072494" cy="185738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5400" dirty="0">
              <a:solidFill>
                <a:srgbClr val="005696"/>
              </a:solidFill>
              <a:latin typeface="Monotype Corsiva" pitchFamily="66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28596" y="1142984"/>
            <a:ext cx="8072494" cy="521497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642910" y="285728"/>
            <a:ext cx="771530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Муниципальное нетиповое общеобразовательное учреждение «Гимназия №1 города Белово»</a:t>
            </a:r>
          </a:p>
          <a:p>
            <a:pPr algn="ctr">
              <a:defRPr/>
            </a:pP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642910" y="1071546"/>
            <a:ext cx="7715304" cy="414340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  <a:spcBef>
                <a:spcPct val="50000"/>
              </a:spcBef>
            </a:pPr>
            <a:endParaRPr lang="ru-RU" sz="2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120000"/>
              </a:lnSpc>
              <a:spcBef>
                <a:spcPct val="50000"/>
              </a:spcBef>
            </a:pPr>
            <a:endParaRPr lang="ru-RU" sz="32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120000"/>
              </a:lnSpc>
              <a:spcBef>
                <a:spcPct val="50000"/>
              </a:spcBef>
            </a:pPr>
            <a:endParaRPr lang="ru-RU" sz="32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120000"/>
              </a:lnSpc>
              <a:spcBef>
                <a:spcPct val="50000"/>
              </a:spcBef>
            </a:pPr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Рабочая программа внеурочной деятельности по духовно-нравственному направлению </a:t>
            </a:r>
          </a:p>
          <a:p>
            <a:pPr algn="ctr">
              <a:lnSpc>
                <a:spcPct val="120000"/>
              </a:lnSpc>
              <a:spcBef>
                <a:spcPct val="50000"/>
              </a:spcBef>
            </a:pPr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«Я  -  россиянин</a:t>
            </a:r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pPr algn="ctr">
              <a:lnSpc>
                <a:spcPct val="120000"/>
              </a:lnSpc>
              <a:spcBef>
                <a:spcPct val="50000"/>
              </a:spcBef>
            </a:pPr>
            <a:endParaRPr lang="ru-RU" sz="36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642910" y="5000636"/>
            <a:ext cx="7572428" cy="114300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  <a:spcBef>
                <a:spcPct val="50000"/>
              </a:spcBef>
            </a:pPr>
            <a:endParaRPr lang="ru-RU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20000"/>
              </a:lnSpc>
              <a:spcBef>
                <a:spcPct val="50000"/>
              </a:spcBef>
            </a:pPr>
            <a:endParaRPr lang="ru-RU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120000"/>
              </a:lnSpc>
              <a:spcBef>
                <a:spcPct val="50000"/>
              </a:spcBef>
            </a:pPr>
            <a:endParaRPr lang="ru-RU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120000"/>
              </a:lnSpc>
              <a:spcBef>
                <a:spcPct val="50000"/>
              </a:spcBef>
            </a:pPr>
            <a:endParaRPr lang="ru-RU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642910" y="5643578"/>
            <a:ext cx="7715304" cy="57150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  <a:spcBef>
                <a:spcPct val="50000"/>
              </a:spcBef>
            </a:pPr>
            <a:endParaRPr lang="ru-RU" sz="2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4777987"/>
            <a:ext cx="1571636" cy="15978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F:\фото 1 А класс\PB180035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572000" y="3286124"/>
            <a:ext cx="4318314" cy="3238735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>
              <a:lnSpc>
                <a:spcPct val="110000"/>
              </a:lnSpc>
            </a:pPr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4000" b="1" dirty="0" smtClean="0"/>
              <a:t>Беседы гражданского и </a:t>
            </a:r>
            <a:r>
              <a:rPr lang="ru-RU" sz="4000" b="1" dirty="0" err="1" smtClean="0"/>
              <a:t>историко</a:t>
            </a:r>
            <a:r>
              <a:rPr lang="ru-RU" sz="4000" b="1" dirty="0" smtClean="0"/>
              <a:t>-</a:t>
            </a:r>
            <a:br>
              <a:rPr lang="ru-RU" sz="4000" b="1" dirty="0" smtClean="0"/>
            </a:br>
            <a:r>
              <a:rPr lang="ru-RU" sz="4000" b="1" dirty="0" smtClean="0"/>
              <a:t>  патриотического содержания;</a:t>
            </a:r>
            <a:endParaRPr lang="ru-RU" sz="4000" dirty="0"/>
          </a:p>
        </p:txBody>
      </p:sp>
      <p:pic>
        <p:nvPicPr>
          <p:cNvPr id="3074" name="Picture 2" descr="F:\фото 1 А класс\PB180041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85720" y="2285992"/>
            <a:ext cx="4071966" cy="335122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57884" y="457200"/>
            <a:ext cx="3133716" cy="2686048"/>
          </a:xfrm>
        </p:spPr>
        <p:txBody>
          <a:bodyPr/>
          <a:lstStyle/>
          <a:p>
            <a:r>
              <a:rPr lang="ru-RU" dirty="0" smtClean="0"/>
              <a:t>целевые прогулки, походы</a:t>
            </a:r>
            <a:endParaRPr lang="ru-RU" dirty="0"/>
          </a:p>
        </p:txBody>
      </p:sp>
      <p:pic>
        <p:nvPicPr>
          <p:cNvPr id="1026" name="Picture 2" descr="C:\Documents and Settings\Admin\Рабочий стол\Новая папка (2)\P100096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85720" y="785794"/>
            <a:ext cx="5572164" cy="4179123"/>
          </a:xfrm>
          <a:prstGeom prst="rect">
            <a:avLst/>
          </a:prstGeom>
          <a:ln>
            <a:solidFill>
              <a:srgbClr val="002060"/>
            </a:solidFill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9" name="Picture 2" descr="C:\Users\User\Desktop\фото\ФОТО для Натальи Владимировны\день здоровья сентябрь  г\P1000269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167186" y="3000372"/>
            <a:ext cx="4759866" cy="3569900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57166"/>
            <a:ext cx="8229600" cy="1489922"/>
          </a:xfrm>
        </p:spPr>
        <p:txBody>
          <a:bodyPr>
            <a:noAutofit/>
          </a:bodyPr>
          <a:lstStyle/>
          <a:p>
            <a:pPr>
              <a:lnSpc>
                <a:spcPct val="110000"/>
              </a:lnSpc>
            </a:pPr>
            <a:r>
              <a:rPr lang="ru-RU" sz="3600" b="1" dirty="0" smtClean="0"/>
              <a:t>Игры  на воздухе;</a:t>
            </a:r>
            <a:br>
              <a:rPr lang="ru-RU" sz="3600" b="1" dirty="0" smtClean="0"/>
            </a:br>
            <a:endParaRPr lang="ru-RU" sz="3600" dirty="0"/>
          </a:p>
        </p:txBody>
      </p:sp>
      <p:pic>
        <p:nvPicPr>
          <p:cNvPr id="6" name="Picture 3" descr="C:\Users\User\Desktop\фото\ФОТО для Натальи Владимировны\день здоровья сентябрь  г\P1000243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00034" y="2000240"/>
            <a:ext cx="4212175" cy="315913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7" name="Picture 4" descr="C:\Users\User\Desktop\фото\ФОТО для Натальи Владимировны\день здоровья сентябрь  г\P1000245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000628" y="571480"/>
            <a:ext cx="3640671" cy="273050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pic>
        <p:nvPicPr>
          <p:cNvPr id="2050" name="Picture 2" descr="C:\Documents and Settings\Admin\Рабочий стол\Новая папка (2)\P1000985.JPG"/>
          <p:cNvPicPr>
            <a:picLocks noGrp="1" noChangeAspect="1" noChangeArrowheads="1"/>
          </p:cNvPicPr>
          <p:nvPr>
            <p:ph idx="1"/>
          </p:nvPr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57158" y="1643050"/>
            <a:ext cx="4797461" cy="359809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4" name="Picture 3" descr="C:\Users\User\Desktop\фото\ФОТО для Натальи Владимировны\день здоровья сентябрь  г\P1000240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143372" y="3500438"/>
            <a:ext cx="3929058" cy="294679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C:\Users\User\Desktop\фото\ФОТО для Натальи Владимировны\Кормушка\IMG_174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 bwMode="auto">
          <a:xfrm>
            <a:off x="357158" y="1214422"/>
            <a:ext cx="4572032" cy="370832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15074" y="1071546"/>
            <a:ext cx="2571768" cy="1338266"/>
          </a:xfrm>
        </p:spPr>
        <p:txBody>
          <a:bodyPr>
            <a:normAutofit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pic>
        <p:nvPicPr>
          <p:cNvPr id="1028" name="Picture 4" descr="C:\Documents and Settings\Admin\Рабочий стол\Новая папка (2)\P1000931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214678" y="2714620"/>
            <a:ext cx="5499897" cy="3749696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5" name="Прямоугольник 4"/>
          <p:cNvSpPr/>
          <p:nvPr/>
        </p:nvSpPr>
        <p:spPr>
          <a:xfrm>
            <a:off x="357158" y="214290"/>
            <a:ext cx="8429684" cy="92869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None/>
            </a:pPr>
            <a:r>
              <a:rPr lang="ru-RU" sz="3600" b="1" dirty="0" smtClean="0">
                <a:solidFill>
                  <a:srgbClr val="FF0000"/>
                </a:solidFill>
              </a:rPr>
              <a:t>Место проведения занятий: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5857884" y="1071546"/>
            <a:ext cx="2643206" cy="150019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</a:rPr>
              <a:t>парк, лес,</a:t>
            </a:r>
            <a:br>
              <a:rPr lang="ru-RU" sz="3600" b="1" dirty="0" smtClean="0">
                <a:solidFill>
                  <a:schemeClr val="tx1"/>
                </a:solidFill>
              </a:rPr>
            </a:br>
            <a:r>
              <a:rPr lang="ru-RU" sz="3600" b="1" dirty="0" smtClean="0">
                <a:solidFill>
                  <a:schemeClr val="tx1"/>
                </a:solidFill>
              </a:rPr>
              <a:t> водоём; </a:t>
            </a:r>
            <a:endParaRPr lang="ru-RU" sz="36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учреждения, предприятия и т. д.</a:t>
            </a:r>
            <a:br>
              <a:rPr lang="ru-RU" b="1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3074" name="Picture 2" descr="E:\Мамино\САЛАИР\Фото-002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500694" y="2071678"/>
            <a:ext cx="3326738" cy="4525962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1027" name="Picture 3" descr="E:\Мамино\75 Юбилей\S4027622_cr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71472" y="1214422"/>
            <a:ext cx="4750893" cy="459727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Обогащение внеклассной жизни </a:t>
            </a:r>
            <a:r>
              <a:rPr lang="ru-RU" dirty="0" err="1" smtClean="0"/>
              <a:t>щкольников</a:t>
            </a:r>
            <a:r>
              <a:rPr lang="ru-RU" dirty="0" smtClean="0"/>
              <a:t>: путь к успеху каждого</a:t>
            </a:r>
            <a:endParaRPr lang="ru-RU" dirty="0"/>
          </a:p>
        </p:txBody>
      </p:sp>
      <p:sp>
        <p:nvSpPr>
          <p:cNvPr id="8" name="Волна 7"/>
          <p:cNvSpPr/>
          <p:nvPr/>
        </p:nvSpPr>
        <p:spPr>
          <a:xfrm>
            <a:off x="500034" y="1428736"/>
            <a:ext cx="8286808" cy="1357322"/>
          </a:xfrm>
          <a:prstGeom prst="wave">
            <a:avLst>
              <a:gd name="adj1" fmla="val 12500"/>
              <a:gd name="adj2" fmla="val -582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FFFF00"/>
                </a:solidFill>
                <a:latin typeface="Monotype Corsiva" pitchFamily="66" charset="0"/>
              </a:rPr>
              <a:t>Каждый ученик  может быть успешным в чём-то своём</a:t>
            </a:r>
            <a:endParaRPr lang="ru-RU" sz="3200" dirty="0">
              <a:solidFill>
                <a:srgbClr val="FFFF00"/>
              </a:solidFill>
              <a:latin typeface="Monotype Corsiva" pitchFamily="66" charset="0"/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2643174" y="2500306"/>
            <a:ext cx="3857652" cy="3286148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FFFF00"/>
                </a:solidFill>
                <a:latin typeface="Monotype Corsiva" pitchFamily="66" charset="0"/>
              </a:rPr>
              <a:t>Не все ученики должны быть «отличниками» в учебе</a:t>
            </a:r>
            <a:endParaRPr lang="ru-RU" sz="3200" dirty="0">
              <a:solidFill>
                <a:srgbClr val="FFFF00"/>
              </a:solidFill>
              <a:latin typeface="Monotype Corsiva" pitchFamily="66" charset="0"/>
            </a:endParaRPr>
          </a:p>
        </p:txBody>
      </p:sp>
      <p:pic>
        <p:nvPicPr>
          <p:cNvPr id="3076" name="Picture 4" descr="C:\Documents and Settings\Admin\Мои документы\Downloads\images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2714620"/>
            <a:ext cx="1895475" cy="2409825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3077" name="Picture 5" descr="C:\Documents and Settings\Admin\Мои документы\Downloads\images (2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76947" y="4000504"/>
            <a:ext cx="2952758" cy="221456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User\Desktop\фото 1 клас\посвящение в росинку\PA030210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 rot="862012">
            <a:off x="4263272" y="1359690"/>
            <a:ext cx="4504112" cy="3603323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142852"/>
            <a:ext cx="8229600" cy="78581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b="1" i="1" dirty="0" smtClean="0"/>
              <a:t/>
            </a:r>
            <a:br>
              <a:rPr lang="ru-RU" sz="3600" b="1" i="1" dirty="0" smtClean="0"/>
            </a:br>
            <a:r>
              <a:rPr lang="ru-RU" sz="3600" b="1" i="1" dirty="0" smtClean="0"/>
              <a:t>Творческие конкурсы;</a:t>
            </a:r>
            <a:br>
              <a:rPr lang="ru-RU" sz="3600" b="1" i="1" dirty="0" smtClean="0"/>
            </a:br>
            <a:endParaRPr lang="ru-RU" sz="3600" b="1" i="1" dirty="0"/>
          </a:p>
        </p:txBody>
      </p:sp>
      <p:pic>
        <p:nvPicPr>
          <p:cNvPr id="1026" name="Picture 2" descr="C:\Users\User\Desktop\фото 1 клас\посвящение в росинку\PA030168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 rot="21003438">
            <a:off x="497069" y="1037042"/>
            <a:ext cx="3292078" cy="438943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" name="Picture 2" descr="F:\ГРАМОТЫ\img019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500298" y="3857628"/>
            <a:ext cx="4214842" cy="284786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/>
              <a:t>Праздники;</a:t>
            </a:r>
            <a:endParaRPr lang="ru-RU" b="1" i="1" dirty="0"/>
          </a:p>
        </p:txBody>
      </p:sp>
      <p:pic>
        <p:nvPicPr>
          <p:cNvPr id="2050" name="Picture 2" descr="C:\Users\User\Desktop\фото 1 клас\посвящение в росинку\PA03020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214942" y="285728"/>
            <a:ext cx="3006326" cy="328614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2052" name="Picture 4" descr="C:\Users\User\Desktop\фото\ФОТО для Натальи Владимировны\первое сентября\IMG_1585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14282" y="1214422"/>
            <a:ext cx="4540253" cy="340519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" name="Picture 2" descr="F:\ГРАМОТЫ\img024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643438" y="3857628"/>
            <a:ext cx="4150103" cy="278608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Равнобедренный треугольник 3"/>
          <p:cNvSpPr/>
          <p:nvPr/>
        </p:nvSpPr>
        <p:spPr>
          <a:xfrm>
            <a:off x="285720" y="285728"/>
            <a:ext cx="8643998" cy="6215106"/>
          </a:xfrm>
          <a:prstGeom prst="triangle">
            <a:avLst>
              <a:gd name="adj" fmla="val 48397"/>
            </a:avLst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400" dirty="0" smtClean="0"/>
          </a:p>
          <a:p>
            <a:pPr algn="ctr"/>
            <a:endParaRPr lang="ru-RU" sz="4400" dirty="0" smtClean="0"/>
          </a:p>
          <a:p>
            <a:pPr algn="ctr"/>
            <a:r>
              <a:rPr lang="ru-RU" sz="4400" dirty="0" smtClean="0"/>
              <a:t>результатов</a:t>
            </a:r>
            <a:endParaRPr lang="ru-RU" sz="4400" dirty="0"/>
          </a:p>
        </p:txBody>
      </p:sp>
      <p:sp>
        <p:nvSpPr>
          <p:cNvPr id="5" name="Равнобедренный треугольник 4"/>
          <p:cNvSpPr/>
          <p:nvPr/>
        </p:nvSpPr>
        <p:spPr>
          <a:xfrm>
            <a:off x="2143108" y="285728"/>
            <a:ext cx="4643470" cy="2500330"/>
          </a:xfrm>
          <a:prstGeom prst="triangle">
            <a:avLst>
              <a:gd name="adj" fmla="val 50000"/>
            </a:avLst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/>
              <a:t>Уровни</a:t>
            </a:r>
          </a:p>
        </p:txBody>
      </p:sp>
      <p:sp>
        <p:nvSpPr>
          <p:cNvPr id="6" name="Равнобедренный треугольник 5"/>
          <p:cNvSpPr/>
          <p:nvPr/>
        </p:nvSpPr>
        <p:spPr>
          <a:xfrm>
            <a:off x="785786" y="2500306"/>
            <a:ext cx="7500990" cy="2214578"/>
          </a:xfrm>
          <a:prstGeom prst="triangle">
            <a:avLst/>
          </a:prstGeom>
          <a:solidFill>
            <a:srgbClr val="1A8A6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/>
              <a:t>воспитательных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42844" y="214290"/>
          <a:ext cx="8786842" cy="587328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71768"/>
                <a:gridCol w="1928794"/>
                <a:gridCol w="2000264"/>
                <a:gridCol w="2286016"/>
              </a:tblGrid>
              <a:tr h="642919"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Times New Roman"/>
                          <a:ea typeface="Calibri"/>
                          <a:cs typeface="Times New Roman"/>
                        </a:rPr>
                        <a:t>Образовательная форма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Calibri"/>
                          <a:ea typeface="Calibri"/>
                          <a:cs typeface="Times New Roman"/>
                        </a:rPr>
                        <a:t>2 класс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Calibri"/>
                          <a:ea typeface="Calibri"/>
                          <a:cs typeface="Times New Roman"/>
                        </a:rPr>
                        <a:t>1 класс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Calibri"/>
                          <a:ea typeface="Calibri"/>
                          <a:cs typeface="Times New Roman"/>
                        </a:rPr>
                        <a:t> Форма</a:t>
                      </a:r>
                    </a:p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Calibri"/>
                          <a:ea typeface="Calibri"/>
                          <a:cs typeface="Times New Roman"/>
                        </a:rPr>
                        <a:t>достижения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940597">
                <a:tc>
                  <a:txBody>
                    <a:bodyPr/>
                    <a:lstStyle/>
                    <a:p>
                      <a:pPr marL="4572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Times New Roman"/>
                          <a:ea typeface="Calibri"/>
                          <a:cs typeface="Times New Roman"/>
                        </a:rPr>
                        <a:t>Первый уровень </a:t>
                      </a:r>
                    </a:p>
                    <a:p>
                      <a:pPr marL="4572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Times New Roman"/>
                          <a:ea typeface="Calibri"/>
                          <a:cs typeface="Times New Roman"/>
                        </a:rPr>
                        <a:t>Приобретение школьником социальных знаний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4572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Times New Roman"/>
                          <a:ea typeface="Calibri"/>
                          <a:cs typeface="Times New Roman"/>
                        </a:rPr>
                        <a:t> «Животные моего края» Презентация (просмотр)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Calibri"/>
                          <a:cs typeface="Times New Roman"/>
                        </a:rPr>
                        <a:t>Викторина «Россия - чудесное имя».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r>
                        <a:rPr lang="ru-RU" dirty="0" smtClean="0"/>
                        <a:t>Во </a:t>
                      </a:r>
                      <a:r>
                        <a:rPr lang="ru-RU" dirty="0" err="1" smtClean="0"/>
                        <a:t>взаимодей</a:t>
                      </a:r>
                      <a:r>
                        <a:rPr lang="ru-RU" dirty="0" smtClean="0"/>
                        <a:t>-</a:t>
                      </a:r>
                    </a:p>
                    <a:p>
                      <a:r>
                        <a:rPr lang="ru-RU" dirty="0" err="1" smtClean="0"/>
                        <a:t>ствии</a:t>
                      </a:r>
                      <a:r>
                        <a:rPr lang="ru-RU" dirty="0" smtClean="0"/>
                        <a:t> с педагогом</a:t>
                      </a:r>
                      <a:endParaRPr lang="ru-RU" dirty="0"/>
                    </a:p>
                  </a:txBody>
                  <a:tcPr/>
                </a:tc>
              </a:tr>
              <a:tr h="927681">
                <a:tc>
                  <a:txBody>
                    <a:bodyPr/>
                    <a:lstStyle/>
                    <a:p>
                      <a:pPr marL="4572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Times New Roman"/>
                          <a:ea typeface="Calibri"/>
                          <a:cs typeface="Times New Roman"/>
                        </a:rPr>
                        <a:t> Второй уровень</a:t>
                      </a:r>
                    </a:p>
                    <a:p>
                      <a:pPr marL="4572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Times New Roman"/>
                          <a:ea typeface="Calibri"/>
                          <a:cs typeface="Times New Roman"/>
                        </a:rPr>
                        <a:t>Формирование ценностного отношения к социальной действительности</a:t>
                      </a:r>
                      <a:endParaRPr lang="ru-RU" sz="1800" dirty="0" smtClean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457200"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Times New Roman"/>
                          <a:ea typeface="Calibri"/>
                          <a:cs typeface="Times New Roman"/>
                        </a:rPr>
                        <a:t> Викторина</a:t>
                      </a:r>
                    </a:p>
                    <a:p>
                      <a:pPr marL="457200"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Times New Roman"/>
                          <a:ea typeface="Calibri"/>
                          <a:cs typeface="Times New Roman"/>
                        </a:rPr>
                        <a:t> « Кто в лесу живет, что в лесу растет</a:t>
                      </a:r>
                      <a:r>
                        <a:rPr lang="ru-RU" sz="1800" baseline="0" dirty="0" smtClean="0">
                          <a:latin typeface="Times New Roman"/>
                          <a:ea typeface="Calibri"/>
                          <a:cs typeface="Times New Roman"/>
                        </a:rPr>
                        <a:t>»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Calibri"/>
                          <a:cs typeface="Times New Roman"/>
                        </a:rPr>
                        <a:t>КВН «Символы российской власти».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r>
                        <a:rPr lang="ru-RU" dirty="0" smtClean="0"/>
                        <a:t>В дружествен-</a:t>
                      </a:r>
                    </a:p>
                    <a:p>
                      <a:r>
                        <a:rPr lang="ru-RU" dirty="0" smtClean="0"/>
                        <a:t>ной детской среде</a:t>
                      </a:r>
                      <a:endParaRPr lang="ru-RU" dirty="0"/>
                    </a:p>
                  </a:txBody>
                  <a:tcPr/>
                </a:tc>
              </a:tr>
              <a:tr h="1243585">
                <a:tc>
                  <a:txBody>
                    <a:bodyPr/>
                    <a:lstStyle/>
                    <a:p>
                      <a:pPr marL="4572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dirty="0" smtClean="0"/>
                        <a:t> </a:t>
                      </a:r>
                      <a:r>
                        <a:rPr lang="ru-RU" sz="1800" b="1" dirty="0" smtClean="0">
                          <a:latin typeface="Times New Roman"/>
                          <a:ea typeface="Calibri"/>
                          <a:cs typeface="Times New Roman"/>
                        </a:rPr>
                        <a:t> Третий уровень</a:t>
                      </a:r>
                    </a:p>
                    <a:p>
                      <a:pPr marL="4572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Times New Roman"/>
                          <a:ea typeface="Calibri"/>
                          <a:cs typeface="Times New Roman"/>
                        </a:rPr>
                        <a:t>Получение опыта самостоятельного действия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Times New Roman"/>
                          <a:ea typeface="Calibri"/>
                          <a:cs typeface="Times New Roman"/>
                        </a:rPr>
                        <a:t>« Неизвестное</a:t>
                      </a:r>
                      <a:r>
                        <a:rPr lang="ru-RU" sz="1800" baseline="0" dirty="0" smtClean="0">
                          <a:latin typeface="Times New Roman"/>
                          <a:ea typeface="Calibri"/>
                          <a:cs typeface="Times New Roman"/>
                        </a:rPr>
                        <a:t> об известном» фотоальбом о животных</a:t>
                      </a:r>
                      <a:endParaRPr lang="ru-RU" sz="1800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4572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Times New Roman"/>
                          <a:ea typeface="Calibri"/>
                          <a:cs typeface="Times New Roman"/>
                        </a:rPr>
                        <a:t>«Символика России и Кемеровской области». </a:t>
                      </a:r>
                      <a:endParaRPr lang="ru-RU" sz="1800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Times New Roman"/>
                          <a:ea typeface="Calibri"/>
                          <a:cs typeface="Times New Roman"/>
                        </a:rPr>
                        <a:t>Тест.</a:t>
                      </a:r>
                      <a:endParaRPr lang="ru-RU" sz="1800" dirty="0" smtClean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Во </a:t>
                      </a:r>
                      <a:r>
                        <a:rPr lang="ru-RU" dirty="0" err="1" smtClean="0"/>
                        <a:t>взаимодей</a:t>
                      </a:r>
                      <a:r>
                        <a:rPr lang="ru-RU" dirty="0" smtClean="0"/>
                        <a:t>-</a:t>
                      </a:r>
                    </a:p>
                    <a:p>
                      <a:r>
                        <a:rPr lang="ru-RU" dirty="0" err="1" smtClean="0"/>
                        <a:t>ствии</a:t>
                      </a:r>
                      <a:r>
                        <a:rPr lang="ru-RU" dirty="0" smtClean="0"/>
                        <a:t>  с социальными субъектами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14290"/>
            <a:ext cx="4643470" cy="838200"/>
          </a:xfrm>
        </p:spPr>
        <p:txBody>
          <a:bodyPr/>
          <a:lstStyle/>
          <a:p>
            <a:r>
              <a:rPr lang="ru-RU" dirty="0" smtClean="0"/>
              <a:t>  составители</a:t>
            </a:r>
            <a:endParaRPr lang="ru-RU" dirty="0"/>
          </a:p>
        </p:txBody>
      </p:sp>
      <p:pic>
        <p:nvPicPr>
          <p:cNvPr id="3074" name="Picture 2" descr="C:\Documents and Settings\Admin\Рабочий стол\skudarnova (1)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 rot="338004">
            <a:off x="5349061" y="478943"/>
            <a:ext cx="3249696" cy="263070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6" name="Прямоугольник 5"/>
          <p:cNvSpPr/>
          <p:nvPr/>
        </p:nvSpPr>
        <p:spPr>
          <a:xfrm>
            <a:off x="142844" y="1071546"/>
            <a:ext cx="4929222" cy="150019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Скударнова</a:t>
            </a:r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Наталья Владимировна</a:t>
            </a:r>
            <a:endParaRPr lang="ru-RU" sz="36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3571868" y="4429132"/>
            <a:ext cx="5072098" cy="178595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  <a:spcBef>
                <a:spcPct val="50000"/>
              </a:spcBef>
            </a:pPr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Молчанова Ирина  Александровна</a:t>
            </a:r>
          </a:p>
        </p:txBody>
      </p:sp>
      <p:pic>
        <p:nvPicPr>
          <p:cNvPr id="3075" name="Picture 3" descr="C:\Documents and Settings\Admin\Рабочий стол\irin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1004403">
            <a:off x="567566" y="2703741"/>
            <a:ext cx="3426863" cy="2738712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14282" y="214290"/>
          <a:ext cx="8686800" cy="588632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14644"/>
                <a:gridCol w="2500330"/>
                <a:gridCol w="1500198"/>
                <a:gridCol w="1971628"/>
              </a:tblGrid>
              <a:tr h="78581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dirty="0" smtClean="0">
                          <a:latin typeface="Times New Roman"/>
                          <a:ea typeface="Calibri"/>
                          <a:cs typeface="Times New Roman"/>
                        </a:rPr>
                        <a:t>Образовательная форма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3 класс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4 класс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Calibri"/>
                          <a:ea typeface="Calibri"/>
                          <a:cs typeface="Times New Roman"/>
                        </a:rPr>
                        <a:t> Форма</a:t>
                      </a:r>
                    </a:p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Calibri"/>
                          <a:ea typeface="Calibri"/>
                          <a:cs typeface="Times New Roman"/>
                        </a:rPr>
                        <a:t>достижения</a:t>
                      </a:r>
                    </a:p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4572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Times New Roman"/>
                          <a:ea typeface="Calibri"/>
                          <a:cs typeface="Times New Roman"/>
                        </a:rPr>
                        <a:t>Первый уровень.</a:t>
                      </a:r>
                    </a:p>
                    <a:p>
                      <a:pPr marL="4572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Times New Roman"/>
                          <a:ea typeface="Calibri"/>
                          <a:cs typeface="Times New Roman"/>
                        </a:rPr>
                        <a:t>Приобретение школьником социальных знаний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Calibri"/>
                          <a:cs typeface="Times New Roman"/>
                        </a:rPr>
                        <a:t> Сбор коллекции минералов, горных пород во время экскурсии</a:t>
                      </a:r>
                      <a:r>
                        <a:rPr lang="ru-RU" sz="1800" dirty="0" smtClean="0">
                          <a:latin typeface="Times New Roman"/>
                          <a:ea typeface="Calibri"/>
                          <a:cs typeface="Times New Roman"/>
                        </a:rPr>
                        <a:t>.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>
                          <a:latin typeface="Times New Roman"/>
                          <a:ea typeface="Calibri"/>
                          <a:cs typeface="Times New Roman"/>
                        </a:rPr>
                        <a:t>Улица моей мечты. Проект.</a:t>
                      </a:r>
                      <a:endParaRPr lang="ru-RU" sz="1800" dirty="0" smtClean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r>
                        <a:rPr lang="ru-RU" dirty="0" smtClean="0"/>
                        <a:t>Во </a:t>
                      </a:r>
                      <a:r>
                        <a:rPr lang="ru-RU" dirty="0" err="1" smtClean="0"/>
                        <a:t>взаимодей</a:t>
                      </a:r>
                      <a:r>
                        <a:rPr lang="ru-RU" dirty="0" smtClean="0"/>
                        <a:t>-</a:t>
                      </a:r>
                    </a:p>
                    <a:p>
                      <a:r>
                        <a:rPr lang="ru-RU" dirty="0" err="1" smtClean="0"/>
                        <a:t>ствии</a:t>
                      </a:r>
                      <a:r>
                        <a:rPr lang="ru-RU" dirty="0" smtClean="0"/>
                        <a:t> с педагогом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4572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Times New Roman"/>
                          <a:ea typeface="Calibri"/>
                          <a:cs typeface="Times New Roman"/>
                        </a:rPr>
                        <a:t> Второй уровень</a:t>
                      </a:r>
                    </a:p>
                    <a:p>
                      <a:pPr marL="4572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Times New Roman"/>
                          <a:ea typeface="Calibri"/>
                          <a:cs typeface="Times New Roman"/>
                        </a:rPr>
                        <a:t>Формирование ценностного отношения к социальной действительности</a:t>
                      </a:r>
                      <a:endParaRPr lang="ru-RU" sz="1800" dirty="0" smtClean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Calibri"/>
                          <a:cs typeface="Times New Roman"/>
                        </a:rPr>
                        <a:t>Составление диаграммы «Земельные ресурсы Кемеровской области».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Calibri"/>
                          <a:cs typeface="Times New Roman"/>
                        </a:rPr>
                        <a:t>Составление экспозиции  «Дедушкины ордена и медали».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r>
                        <a:rPr lang="ru-RU" dirty="0" smtClean="0"/>
                        <a:t>В дружествен-</a:t>
                      </a:r>
                    </a:p>
                    <a:p>
                      <a:r>
                        <a:rPr lang="ru-RU" dirty="0" smtClean="0"/>
                        <a:t>ной детской среде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4572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dirty="0" smtClean="0"/>
                        <a:t> </a:t>
                      </a:r>
                      <a:r>
                        <a:rPr lang="ru-RU" sz="1800" b="1" dirty="0" smtClean="0">
                          <a:latin typeface="Times New Roman"/>
                          <a:ea typeface="Calibri"/>
                          <a:cs typeface="Times New Roman"/>
                        </a:rPr>
                        <a:t> Третий уровень</a:t>
                      </a:r>
                    </a:p>
                    <a:p>
                      <a:pPr marL="4572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Times New Roman"/>
                          <a:ea typeface="Calibri"/>
                          <a:cs typeface="Times New Roman"/>
                        </a:rPr>
                        <a:t>Получение опыта самостоятельного действия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>
                          <a:latin typeface="Times New Roman"/>
                          <a:ea typeface="Calibri"/>
                          <a:cs typeface="Times New Roman"/>
                        </a:rPr>
                        <a:t>Почва «зеркало ландшафтов». Практическая работа.</a:t>
                      </a:r>
                      <a:endParaRPr lang="ru-RU" sz="1800" dirty="0" smtClean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Calibri"/>
                          <a:cs typeface="Times New Roman"/>
                        </a:rPr>
                        <a:t> Мои родные - участники войны</a:t>
                      </a:r>
                      <a:r>
                        <a:rPr lang="ru-RU" sz="1800" dirty="0" smtClean="0">
                          <a:latin typeface="Times New Roman"/>
                          <a:ea typeface="Calibri"/>
                          <a:cs typeface="Times New Roman"/>
                        </a:rPr>
                        <a:t>. Создание </a:t>
                      </a:r>
                      <a:r>
                        <a:rPr lang="ru-RU" sz="1800" dirty="0">
                          <a:latin typeface="Times New Roman"/>
                          <a:ea typeface="Calibri"/>
                          <a:cs typeface="Times New Roman"/>
                        </a:rPr>
                        <a:t>альбома.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Во </a:t>
                      </a:r>
                      <a:r>
                        <a:rPr lang="ru-RU" dirty="0" err="1" smtClean="0"/>
                        <a:t>взаимодей</a:t>
                      </a:r>
                      <a:r>
                        <a:rPr lang="ru-RU" dirty="0" smtClean="0"/>
                        <a:t>-</a:t>
                      </a:r>
                    </a:p>
                    <a:p>
                      <a:r>
                        <a:rPr lang="ru-RU" dirty="0" err="1" smtClean="0"/>
                        <a:t>ствии</a:t>
                      </a:r>
                      <a:r>
                        <a:rPr lang="ru-RU" dirty="0" smtClean="0"/>
                        <a:t>  с социальными субъектами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492500" y="404813"/>
            <a:ext cx="4895850" cy="496887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ru-RU" sz="3600" b="1" dirty="0">
              <a:solidFill>
                <a:srgbClr val="3333CC"/>
              </a:solidFill>
            </a:endParaRPr>
          </a:p>
        </p:txBody>
      </p:sp>
      <p:pic>
        <p:nvPicPr>
          <p:cNvPr id="4098" name="Picture 2" descr="C:\Documents and Settings\Admin\Мои документы\Downloads\glavnaya-web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58" y="214290"/>
            <a:ext cx="8072493" cy="6250476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3143240" y="857232"/>
            <a:ext cx="45720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3333CC"/>
                </a:solidFill>
                <a:latin typeface="Monotype Corsiva" pitchFamily="66" charset="0"/>
              </a:rPr>
              <a:t>Спасибо за внимание!</a:t>
            </a:r>
          </a:p>
          <a:p>
            <a:pPr algn="ctr"/>
            <a:r>
              <a:rPr lang="ru-RU" sz="3200" b="1" dirty="0" smtClean="0">
                <a:solidFill>
                  <a:srgbClr val="3333CC"/>
                </a:solidFill>
                <a:latin typeface="Monotype Corsiva" pitchFamily="66" charset="0"/>
              </a:rPr>
              <a:t>Приглашаем к сотрудничеству!</a:t>
            </a:r>
            <a:endParaRPr lang="ru-RU" sz="3200" b="1" dirty="0">
              <a:solidFill>
                <a:srgbClr val="3333CC"/>
              </a:solidFill>
              <a:latin typeface="Monotype Corsiva" pitchFamily="66" charset="0"/>
            </a:endParaRPr>
          </a:p>
        </p:txBody>
      </p:sp>
      <p:pic>
        <p:nvPicPr>
          <p:cNvPr id="5" name="Picture 3" descr="C:\Documents and Settings\Admin\Рабочий стол\irina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1472" y="4500570"/>
            <a:ext cx="2365807" cy="1890728"/>
          </a:xfrm>
          <a:prstGeom prst="roundRect">
            <a:avLst>
              <a:gd name="adj" fmla="val 16667"/>
            </a:avLst>
          </a:prstGeom>
          <a:ln>
            <a:solidFill>
              <a:srgbClr val="FFFF00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" name="Picture 2" descr="C:\Documents and Settings\Admin\Рабочий стол\skudarnova (1)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643571" y="4572008"/>
            <a:ext cx="2286016" cy="1850583"/>
          </a:xfrm>
          <a:prstGeom prst="roundRect">
            <a:avLst>
              <a:gd name="adj" fmla="val 16667"/>
            </a:avLst>
          </a:prstGeom>
          <a:ln>
            <a:solidFill>
              <a:srgbClr val="FFFF00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5768997"/>
          </a:xfrm>
        </p:spPr>
        <p:txBody>
          <a:bodyPr/>
          <a:lstStyle/>
          <a:p>
            <a:pPr algn="ctr"/>
            <a:endParaRPr lang="ru-RU" sz="2800" b="1" dirty="0" smtClean="0"/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85720" y="214290"/>
            <a:ext cx="8501122" cy="6215106"/>
          </a:xfrm>
          <a:prstGeom prst="rect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Актуальность </a:t>
            </a:r>
          </a:p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> </a:t>
            </a:r>
          </a:p>
          <a:p>
            <a:pPr>
              <a:buFont typeface="Wingdings" pitchFamily="2" charset="2"/>
              <a:buChar char="Ø"/>
            </a:pPr>
            <a:r>
              <a:rPr lang="ru-RU" sz="2800" b="1" dirty="0" smtClean="0">
                <a:solidFill>
                  <a:schemeClr val="tx1"/>
                </a:solidFill>
              </a:rPr>
              <a:t> предназначена для работы с младшими школьниками ;</a:t>
            </a:r>
          </a:p>
          <a:p>
            <a:pPr>
              <a:buFont typeface="Wingdings" pitchFamily="2" charset="2"/>
              <a:buChar char="Ø"/>
            </a:pPr>
            <a:r>
              <a:rPr lang="ru-RU" sz="2800" b="1" dirty="0" smtClean="0">
                <a:solidFill>
                  <a:schemeClr val="tx1"/>
                </a:solidFill>
              </a:rPr>
              <a:t> направлена на сохранение  исторической преемственности поколений;</a:t>
            </a:r>
          </a:p>
          <a:p>
            <a:pPr>
              <a:buFont typeface="Wingdings" pitchFamily="2" charset="2"/>
              <a:buChar char="Ø"/>
            </a:pPr>
            <a:r>
              <a:rPr lang="ru-RU" sz="2800" b="1" dirty="0" smtClean="0">
                <a:solidFill>
                  <a:schemeClr val="tx1"/>
                </a:solidFill>
              </a:rPr>
              <a:t> воспитание  бережного отношения к культурному наследию родного города;</a:t>
            </a:r>
          </a:p>
          <a:p>
            <a:pPr>
              <a:buFont typeface="Wingdings" pitchFamily="2" charset="2"/>
              <a:buChar char="Ø"/>
            </a:pPr>
            <a:r>
              <a:rPr lang="ru-RU" sz="2800" b="1" dirty="0" smtClean="0">
                <a:solidFill>
                  <a:schemeClr val="tx1"/>
                </a:solidFill>
              </a:rPr>
              <a:t>формирование духовно-нравственных качеств  личности;</a:t>
            </a:r>
          </a:p>
          <a:p>
            <a:pPr>
              <a:buFont typeface="Wingdings" pitchFamily="2" charset="2"/>
              <a:buChar char="Ø"/>
            </a:pPr>
            <a:r>
              <a:rPr lang="ru-RU" sz="2800" b="1" dirty="0" smtClean="0">
                <a:solidFill>
                  <a:schemeClr val="tx1"/>
                </a:solidFill>
              </a:rPr>
              <a:t>  </a:t>
            </a:r>
            <a:r>
              <a:rPr lang="ru-RU" sz="2800" b="1" dirty="0" err="1" smtClean="0">
                <a:solidFill>
                  <a:schemeClr val="tx1"/>
                </a:solidFill>
              </a:rPr>
              <a:t>социокультурную</a:t>
            </a:r>
            <a:r>
              <a:rPr lang="ru-RU" sz="2800" b="1" dirty="0" smtClean="0">
                <a:solidFill>
                  <a:schemeClr val="tx1"/>
                </a:solidFill>
              </a:rPr>
              <a:t> адаптацию младшего школьника к гражданской и нравственной деятельности</a:t>
            </a:r>
            <a:r>
              <a:rPr lang="ru-RU" sz="2800" b="1" i="1" dirty="0" smtClean="0">
                <a:solidFill>
                  <a:schemeClr val="tx1"/>
                </a:solidFill>
              </a:rPr>
              <a:t>.</a:t>
            </a:r>
            <a:endParaRPr lang="ru-RU" sz="2800" b="1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E:\Мамино\ФОТО\источник\S402735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37581" y="357188"/>
            <a:ext cx="8001027" cy="6000770"/>
          </a:xfrm>
          <a:prstGeom prst="rect">
            <a:avLst/>
          </a:prstGeom>
          <a:noFill/>
          <a:ln w="76200">
            <a:solidFill>
              <a:srgbClr val="FFC000"/>
            </a:solidFill>
          </a:ln>
        </p:spPr>
      </p:pic>
      <p:sp>
        <p:nvSpPr>
          <p:cNvPr id="5" name="Прямоугольник 4"/>
          <p:cNvSpPr/>
          <p:nvPr/>
        </p:nvSpPr>
        <p:spPr>
          <a:xfrm>
            <a:off x="1000100" y="642918"/>
            <a:ext cx="7143800" cy="2677656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Новизна  </a:t>
            </a:r>
          </a:p>
          <a:p>
            <a:endParaRPr lang="ru-RU" sz="2800" b="1" dirty="0" smtClean="0"/>
          </a:p>
          <a:p>
            <a:r>
              <a:rPr lang="ru-RU" sz="2800" b="1" dirty="0" smtClean="0">
                <a:solidFill>
                  <a:srgbClr val="FFFF00"/>
                </a:solidFill>
              </a:rPr>
              <a:t>формирование </a:t>
            </a:r>
            <a:r>
              <a:rPr lang="ru-RU" sz="2800" b="1" dirty="0">
                <a:solidFill>
                  <a:srgbClr val="FFFF00"/>
                </a:solidFill>
              </a:rPr>
              <a:t>гражданской позиции младшего школьника, как россиянина, с опорой на чувство принадлежности к своей малой Родине.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6572264" y="5786454"/>
            <a:ext cx="1785950" cy="571504"/>
          </a:xfrm>
          <a:prstGeom prst="rect">
            <a:avLst/>
          </a:prstGeom>
          <a:solidFill>
            <a:srgbClr val="9992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5650125"/>
          </a:xfrm>
        </p:spPr>
        <p:txBody>
          <a:bodyPr/>
          <a:lstStyle/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71472" y="357166"/>
            <a:ext cx="7915324" cy="5929354"/>
          </a:xfrm>
          <a:prstGeom prst="rect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None/>
            </a:pPr>
            <a:r>
              <a:rPr lang="ru-RU" sz="2800" b="1" dirty="0" smtClean="0">
                <a:solidFill>
                  <a:srgbClr val="FF0000"/>
                </a:solidFill>
              </a:rPr>
              <a:t>Программой  предусмотрено знакомство</a:t>
            </a:r>
            <a:r>
              <a:rPr lang="ru-RU" sz="2800" b="1" dirty="0" smtClean="0">
                <a:solidFill>
                  <a:schemeClr val="tx1"/>
                </a:solidFill>
              </a:rPr>
              <a:t>:</a:t>
            </a:r>
          </a:p>
          <a:p>
            <a:pPr algn="ctr">
              <a:buNone/>
            </a:pPr>
            <a:endParaRPr lang="ru-RU" sz="2800" b="1" dirty="0" smtClean="0">
              <a:solidFill>
                <a:schemeClr val="tx1"/>
              </a:solidFill>
            </a:endParaRPr>
          </a:p>
          <a:p>
            <a:pPr lvl="0">
              <a:lnSpc>
                <a:spcPct val="150000"/>
              </a:lnSpc>
              <a:buFont typeface="Wingdings" pitchFamily="2" charset="2"/>
              <a:buChar char="Ø"/>
            </a:pPr>
            <a:r>
              <a:rPr lang="ru-RU" sz="2800" b="1" dirty="0" smtClean="0">
                <a:solidFill>
                  <a:schemeClr val="tx1"/>
                </a:solidFill>
              </a:rPr>
              <a:t>с историей родного края;</a:t>
            </a:r>
          </a:p>
          <a:p>
            <a:pPr lvl="0">
              <a:lnSpc>
                <a:spcPct val="150000"/>
              </a:lnSpc>
              <a:buFont typeface="Wingdings" pitchFamily="2" charset="2"/>
              <a:buChar char="Ø"/>
            </a:pPr>
            <a:r>
              <a:rPr lang="ru-RU" sz="2800" b="1" dirty="0" smtClean="0">
                <a:solidFill>
                  <a:schemeClr val="tx1"/>
                </a:solidFill>
              </a:rPr>
              <a:t>с многообразием национальных традиций;  </a:t>
            </a:r>
          </a:p>
          <a:p>
            <a:pPr lvl="0">
              <a:lnSpc>
                <a:spcPct val="150000"/>
              </a:lnSpc>
              <a:buFont typeface="Wingdings" pitchFamily="2" charset="2"/>
              <a:buChar char="Ø"/>
            </a:pPr>
            <a:r>
              <a:rPr lang="ru-RU" sz="2800" b="1" dirty="0" smtClean="0">
                <a:solidFill>
                  <a:schemeClr val="tx1"/>
                </a:solidFill>
              </a:rPr>
              <a:t>с растительным и животным миром</a:t>
            </a:r>
          </a:p>
          <a:p>
            <a:pPr lvl="0">
              <a:lnSpc>
                <a:spcPct val="150000"/>
              </a:lnSpc>
              <a:buFont typeface="Wingdings" pitchFamily="2" charset="2"/>
              <a:buChar char="Ø"/>
            </a:pPr>
            <a:endParaRPr lang="ru-RU" sz="2800" b="1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285728"/>
            <a:ext cx="8229600" cy="5721563"/>
          </a:xfrm>
          <a:ln w="57150">
            <a:solidFill>
              <a:srgbClr val="FFC000"/>
            </a:solidFill>
          </a:ln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3500" b="1" dirty="0" smtClean="0">
                <a:solidFill>
                  <a:srgbClr val="FF0000"/>
                </a:solidFill>
              </a:rPr>
              <a:t>Цель 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ru-RU" sz="2800" b="1" dirty="0" smtClean="0"/>
              <a:t>развитие интереса к истории Кемеровской области и России.</a:t>
            </a:r>
          </a:p>
          <a:p>
            <a:pPr lvl="0">
              <a:lnSpc>
                <a:spcPct val="150000"/>
              </a:lnSpc>
              <a:buFont typeface="Wingdings" pitchFamily="2" charset="2"/>
              <a:buChar char="Ø"/>
            </a:pPr>
            <a:r>
              <a:rPr lang="ru-RU" sz="2800" b="1" dirty="0" smtClean="0"/>
              <a:t>приобретение чувства  гордости за свою Родину, российский народ и его историю;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ru-RU" sz="2800" b="1" dirty="0" smtClean="0"/>
              <a:t>формирование основ этнического самосознания школьника ;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6000792"/>
          </a:xfrm>
        </p:spPr>
        <p:txBody>
          <a:bodyPr>
            <a:normAutofit/>
          </a:bodyPr>
          <a:lstStyle/>
          <a:p>
            <a:pPr lvl="0">
              <a:buFont typeface="Wingdings" pitchFamily="2" charset="2"/>
              <a:buChar char="Ø"/>
            </a:pPr>
            <a:endParaRPr lang="ru-RU" sz="2800" b="1" dirty="0" smtClean="0"/>
          </a:p>
          <a:p>
            <a:pPr lvl="0">
              <a:buFont typeface="Wingdings" pitchFamily="2" charset="2"/>
              <a:buChar char="Ø"/>
            </a:pPr>
            <a:r>
              <a:rPr lang="ru-RU" sz="2800" b="1" dirty="0" smtClean="0"/>
              <a:t>расширение, систематизация и углубление собственного культурного опыта;</a:t>
            </a:r>
            <a:endParaRPr lang="ru-RU" sz="2800" dirty="0" smtClean="0"/>
          </a:p>
          <a:p>
            <a:pPr>
              <a:buNone/>
            </a:pPr>
            <a:endParaRPr lang="ru-RU" sz="28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28596" y="357166"/>
            <a:ext cx="8286808" cy="6072230"/>
          </a:xfrm>
          <a:prstGeom prst="rect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buFont typeface="Wingdings" pitchFamily="2" charset="2"/>
              <a:buChar char="Ø"/>
            </a:pPr>
            <a:r>
              <a:rPr lang="ru-RU" sz="2800" b="1" dirty="0" smtClean="0">
                <a:solidFill>
                  <a:schemeClr val="tx2"/>
                </a:solidFill>
              </a:rPr>
              <a:t>овладение основами </a:t>
            </a:r>
            <a:r>
              <a:rPr lang="ru-RU" sz="2800" b="1" dirty="0" err="1" smtClean="0">
                <a:solidFill>
                  <a:schemeClr val="tx2"/>
                </a:solidFill>
              </a:rPr>
              <a:t>практико</a:t>
            </a:r>
            <a:r>
              <a:rPr lang="ru-RU" sz="2800" b="1" dirty="0" smtClean="0">
                <a:solidFill>
                  <a:schemeClr val="tx2"/>
                </a:solidFill>
              </a:rPr>
              <a:t>- </a:t>
            </a:r>
          </a:p>
          <a:p>
            <a:pPr lvl="0"/>
            <a:r>
              <a:rPr lang="ru-RU" sz="2800" b="1" dirty="0" smtClean="0">
                <a:solidFill>
                  <a:schemeClr val="tx2"/>
                </a:solidFill>
              </a:rPr>
              <a:t>   ориентированных знаний о природе, </a:t>
            </a:r>
          </a:p>
          <a:p>
            <a:pPr lvl="0"/>
            <a:r>
              <a:rPr lang="ru-RU" sz="2800" b="1" dirty="0" smtClean="0">
                <a:solidFill>
                  <a:schemeClr val="tx2"/>
                </a:solidFill>
              </a:rPr>
              <a:t>   человеке и обществе;</a:t>
            </a:r>
          </a:p>
          <a:p>
            <a:pPr lvl="0"/>
            <a:endParaRPr lang="ru-RU" sz="2800" b="1" dirty="0" smtClean="0">
              <a:solidFill>
                <a:schemeClr val="tx2"/>
              </a:solidFill>
            </a:endParaRPr>
          </a:p>
          <a:p>
            <a:pPr lvl="0">
              <a:buFont typeface="Wingdings" pitchFamily="2" charset="2"/>
              <a:buChar char="Ø"/>
            </a:pPr>
            <a:r>
              <a:rPr lang="ru-RU" sz="2800" b="1" dirty="0" smtClean="0">
                <a:solidFill>
                  <a:schemeClr val="tx2"/>
                </a:solidFill>
              </a:rPr>
              <a:t>приобретение целостного взгляда на мир; </a:t>
            </a:r>
          </a:p>
          <a:p>
            <a:pPr lvl="0"/>
            <a:r>
              <a:rPr lang="ru-RU" sz="2800" b="1" dirty="0" smtClean="0">
                <a:solidFill>
                  <a:schemeClr val="tx2"/>
                </a:solidFill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2"/>
          <p:cNvSpPr>
            <a:spLocks noGrp="1"/>
          </p:cNvSpPr>
          <p:nvPr>
            <p:ph idx="1"/>
          </p:nvPr>
        </p:nvSpPr>
        <p:spPr>
          <a:xfrm>
            <a:off x="457200" y="285750"/>
            <a:ext cx="8229600" cy="62865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i="1" dirty="0" smtClean="0"/>
              <a:t> 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28596" y="285728"/>
            <a:ext cx="8215370" cy="6000792"/>
          </a:xfrm>
          <a:prstGeom prst="rect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428596" y="285728"/>
            <a:ext cx="8286808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ru-RU" sz="3200" b="1" dirty="0" smtClean="0">
                <a:solidFill>
                  <a:srgbClr val="FF0000"/>
                </a:solidFill>
              </a:rPr>
              <a:t>Задачи программы</a:t>
            </a:r>
            <a:r>
              <a:rPr lang="ru-RU" sz="2800" dirty="0" smtClean="0">
                <a:solidFill>
                  <a:srgbClr val="FF0000"/>
                </a:solidFill>
              </a:rPr>
              <a:t>:</a:t>
            </a:r>
          </a:p>
          <a:p>
            <a:pPr algn="ctr">
              <a:buNone/>
            </a:pPr>
            <a:endParaRPr lang="ru-RU" sz="2800" dirty="0" smtClean="0">
              <a:solidFill>
                <a:srgbClr val="FF0000"/>
              </a:solidFill>
            </a:endParaRPr>
          </a:p>
          <a:p>
            <a:pPr lvl="0">
              <a:buFont typeface="Wingdings" pitchFamily="2" charset="2"/>
              <a:buChar char="Ø"/>
            </a:pPr>
            <a:r>
              <a:rPr lang="ru-RU" sz="2800" b="1" dirty="0" smtClean="0"/>
              <a:t>обеспечивать духовно-нравственное развитие обучающихся ; </a:t>
            </a:r>
          </a:p>
          <a:p>
            <a:pPr lvl="0">
              <a:buFont typeface="Wingdings" pitchFamily="2" charset="2"/>
              <a:buChar char="Ø"/>
            </a:pPr>
            <a:r>
              <a:rPr lang="ru-RU" sz="2800" b="1" dirty="0" smtClean="0"/>
              <a:t>формировать общечеловеческие ценности в контексте идентичности гражданина России;</a:t>
            </a:r>
            <a:endParaRPr lang="ru-RU" sz="2800" dirty="0" smtClean="0"/>
          </a:p>
          <a:p>
            <a:pPr lvl="0">
              <a:buFont typeface="Wingdings" pitchFamily="2" charset="2"/>
              <a:buChar char="Ø"/>
            </a:pPr>
            <a:r>
              <a:rPr lang="ru-RU" sz="2800" b="1" dirty="0" smtClean="0"/>
              <a:t>формировать чувство патриотизма и гражданской солидарности; </a:t>
            </a:r>
          </a:p>
          <a:p>
            <a:pPr lvl="0">
              <a:buFont typeface="Wingdings" pitchFamily="2" charset="2"/>
              <a:buChar char="Ø"/>
            </a:pPr>
            <a:r>
              <a:rPr lang="ru-RU" sz="2800" b="1" dirty="0" smtClean="0"/>
              <a:t>воспитывать ценностное отношение к природе;</a:t>
            </a:r>
          </a:p>
          <a:p>
            <a:pPr lvl="0">
              <a:buFont typeface="Wingdings" pitchFamily="2" charset="2"/>
              <a:buChar char="Ø"/>
            </a:pPr>
            <a:r>
              <a:rPr lang="ru-RU" sz="2800" b="1" dirty="0" smtClean="0"/>
              <a:t>формировать положительное восприятие к здоровью и здоровому образу жизни. </a:t>
            </a:r>
            <a:endParaRPr lang="ru-RU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E:\Мамино\флэшка с котятами\Беково\S4027565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85720" y="857232"/>
            <a:ext cx="4786346" cy="3589760"/>
          </a:xfrm>
          <a:prstGeom prst="rect">
            <a:avLst/>
          </a:prstGeom>
          <a:noFill/>
          <a:ln w="38100">
            <a:solidFill>
              <a:srgbClr val="FFC000"/>
            </a:solidFill>
          </a:ln>
        </p:spPr>
      </p:pic>
      <p:sp>
        <p:nvSpPr>
          <p:cNvPr id="6" name="Прямоугольник 5"/>
          <p:cNvSpPr/>
          <p:nvPr/>
        </p:nvSpPr>
        <p:spPr>
          <a:xfrm>
            <a:off x="-214346" y="3786190"/>
            <a:ext cx="4071966" cy="186263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8800" dirty="0" smtClean="0">
              <a:solidFill>
                <a:srgbClr val="0070C0"/>
              </a:solidFill>
            </a:endParaRPr>
          </a:p>
          <a:p>
            <a:pPr algn="ctr"/>
            <a:r>
              <a:rPr lang="ru-RU" sz="8000" dirty="0" smtClean="0">
                <a:solidFill>
                  <a:schemeClr val="tx1"/>
                </a:solidFill>
              </a:rPr>
              <a:t> </a:t>
            </a:r>
            <a:endParaRPr lang="ru-RU" sz="8000" dirty="0">
              <a:solidFill>
                <a:schemeClr val="tx1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286380" y="785794"/>
            <a:ext cx="3643338" cy="228601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5429256" y="214290"/>
            <a:ext cx="3500462" cy="3003899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ctr">
              <a:lnSpc>
                <a:spcPct val="110000"/>
              </a:lnSpc>
            </a:pPr>
            <a:endParaRPr lang="ru-RU" sz="3200" b="1" dirty="0" smtClean="0"/>
          </a:p>
          <a:p>
            <a:pPr algn="ctr">
              <a:lnSpc>
                <a:spcPct val="110000"/>
              </a:lnSpc>
            </a:pPr>
            <a:endParaRPr lang="ru-RU" sz="2800" b="1" dirty="0" smtClean="0">
              <a:solidFill>
                <a:srgbClr val="0070C0"/>
              </a:solidFill>
            </a:endParaRPr>
          </a:p>
          <a:p>
            <a:pPr algn="ctr">
              <a:lnSpc>
                <a:spcPct val="110000"/>
              </a:lnSpc>
            </a:pPr>
            <a:r>
              <a:rPr lang="ru-RU" sz="2800" b="1" dirty="0" smtClean="0"/>
              <a:t>Путешествие по</a:t>
            </a:r>
          </a:p>
          <a:p>
            <a:pPr algn="ctr">
              <a:lnSpc>
                <a:spcPct val="110000"/>
              </a:lnSpc>
            </a:pPr>
            <a:r>
              <a:rPr lang="ru-RU" sz="2800" b="1" dirty="0" smtClean="0"/>
              <a:t> историческим и памятным </a:t>
            </a:r>
            <a:r>
              <a:rPr lang="ru-RU" sz="2800" b="1" dirty="0" smtClean="0">
                <a:solidFill>
                  <a:srgbClr val="0070C0"/>
                </a:solidFill>
              </a:rPr>
              <a:t>местам;</a:t>
            </a:r>
          </a:p>
        </p:txBody>
      </p:sp>
      <p:pic>
        <p:nvPicPr>
          <p:cNvPr id="1026" name="Picture 2" descr="E:\Мамино\флэшка с котятами\Беково\S4027556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screen"/>
          <a:stretch>
            <a:fillRect/>
          </a:stretch>
        </p:blipFill>
        <p:spPr bwMode="auto">
          <a:xfrm>
            <a:off x="3929058" y="2857496"/>
            <a:ext cx="5049982" cy="3786447"/>
          </a:xfrm>
          <a:prstGeom prst="rect">
            <a:avLst/>
          </a:prstGeom>
          <a:noFill/>
          <a:ln w="57150">
            <a:solidFill>
              <a:srgbClr val="FFC000"/>
            </a:solidFill>
          </a:ln>
        </p:spPr>
      </p:pic>
      <p:sp>
        <p:nvSpPr>
          <p:cNvPr id="9" name="Прямоугольник 8"/>
          <p:cNvSpPr/>
          <p:nvPr/>
        </p:nvSpPr>
        <p:spPr>
          <a:xfrm>
            <a:off x="500034" y="214290"/>
            <a:ext cx="8358246" cy="64294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None/>
            </a:pPr>
            <a:endParaRPr lang="ru-RU" sz="4000" b="1" dirty="0" smtClean="0">
              <a:solidFill>
                <a:srgbClr val="FF000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642910" y="214290"/>
            <a:ext cx="7429552" cy="7143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solidFill>
                  <a:srgbClr val="FF0000"/>
                </a:solidFill>
              </a:rPr>
              <a:t>формы работы</a:t>
            </a:r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486</TotalTime>
  <Words>482</Words>
  <Application>Microsoft Office PowerPoint</Application>
  <PresentationFormat>Экран (4:3)</PresentationFormat>
  <Paragraphs>128</Paragraphs>
  <Slides>21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Трек</vt:lpstr>
      <vt:lpstr>Слайд 1</vt:lpstr>
      <vt:lpstr>  составители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 Беседы гражданского и историко-   патриотического содержания;</vt:lpstr>
      <vt:lpstr>целевые прогулки, походы</vt:lpstr>
      <vt:lpstr>Игры  на воздухе; </vt:lpstr>
      <vt:lpstr> </vt:lpstr>
      <vt:lpstr>  учреждения, предприятия и т. д.  </vt:lpstr>
      <vt:lpstr>Обогащение внеклассной жизни щкольников: путь к успеху каждого</vt:lpstr>
      <vt:lpstr> Творческие конкурсы; </vt:lpstr>
      <vt:lpstr>Праздники;</vt:lpstr>
      <vt:lpstr>Слайд 18</vt:lpstr>
      <vt:lpstr>Слайд 19</vt:lpstr>
      <vt:lpstr>Слайд 20</vt:lpstr>
      <vt:lpstr>Слайд 21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Ирина</cp:lastModifiedBy>
  <cp:revision>55</cp:revision>
  <dcterms:created xsi:type="dcterms:W3CDTF">2011-10-06T01:44:35Z</dcterms:created>
  <dcterms:modified xsi:type="dcterms:W3CDTF">2012-01-23T12:34:25Z</dcterms:modified>
</cp:coreProperties>
</file>