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5"/>
  </p:notesMasterIdLst>
  <p:sldIdLst>
    <p:sldId id="256" r:id="rId2"/>
    <p:sldId id="292" r:id="rId3"/>
    <p:sldId id="293" r:id="rId4"/>
    <p:sldId id="298" r:id="rId5"/>
    <p:sldId id="291" r:id="rId6"/>
    <p:sldId id="294" r:id="rId7"/>
    <p:sldId id="299" r:id="rId8"/>
    <p:sldId id="301" r:id="rId9"/>
    <p:sldId id="295" r:id="rId10"/>
    <p:sldId id="296" r:id="rId11"/>
    <p:sldId id="297" r:id="rId12"/>
    <p:sldId id="284" r:id="rId13"/>
    <p:sldId id="30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00"/>
    <a:srgbClr val="000066"/>
    <a:srgbClr val="FF3300"/>
    <a:srgbClr val="663300"/>
    <a:srgbClr val="C8FAC0"/>
    <a:srgbClr val="CCFF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5" autoAdjust="0"/>
    <p:restoredTop sz="90493" autoAdjust="0"/>
  </p:normalViewPr>
  <p:slideViewPr>
    <p:cSldViewPr>
      <p:cViewPr varScale="1">
        <p:scale>
          <a:sx n="68" d="100"/>
          <a:sy n="68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B39C0-59A6-4DE5-8FA0-998803DA19B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CF522-EB75-4B5B-9D9C-B8640513C8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86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CF522-EB75-4B5B-9D9C-B8640513C88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ACE78-5713-4C03-A145-43BA688F9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87A24-B167-48F2-9221-7B4EF28B8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28D55-178D-4E46-A71C-1DC0870F5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4FD95-2AD4-417A-9D13-D0450FF6B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1F5CD-271F-4193-8511-7C16EA72C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89070-6643-4901-A765-76A79928E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5DB62-DEAE-4F66-AFD9-30C9E40EF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97699-6158-4F55-9425-9C60ACE91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82BF6-5CF5-4EF6-9E6E-A3A7CA696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77863-9BA5-47DE-A0A4-B640ABE78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8C355-19A1-4DB5-95A1-3E458A38C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FA5E5-4868-4D09-BAD2-52FA40B35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1B0EB15-A656-4807-863A-906B68BC0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8860" y="214290"/>
            <a:ext cx="6357982" cy="3071834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006600"/>
                </a:solidFill>
              </a:rPr>
              <a:t/>
            </a:r>
            <a:br>
              <a:rPr lang="ru-RU" sz="4800" b="1" dirty="0" smtClean="0">
                <a:solidFill>
                  <a:srgbClr val="006600"/>
                </a:solidFill>
              </a:rPr>
            </a:br>
            <a:r>
              <a:rPr lang="ru-RU" sz="4800" b="1" dirty="0" smtClean="0">
                <a:solidFill>
                  <a:srgbClr val="006600"/>
                </a:solidFill>
              </a:rPr>
              <a:t/>
            </a:r>
            <a:br>
              <a:rPr lang="ru-RU" sz="4800" b="1" dirty="0" smtClean="0">
                <a:solidFill>
                  <a:srgbClr val="006600"/>
                </a:solidFill>
              </a:rPr>
            </a:br>
            <a:r>
              <a:rPr lang="ru-RU" sz="4800" b="1" dirty="0" smtClean="0">
                <a:solidFill>
                  <a:srgbClr val="006600"/>
                </a:solidFill>
              </a:rPr>
              <a:t/>
            </a:r>
            <a:br>
              <a:rPr lang="ru-RU" sz="4800" b="1" dirty="0" smtClean="0">
                <a:solidFill>
                  <a:srgbClr val="0066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Гражданское и патриотическое воспитание младших школьников</a:t>
            </a:r>
            <a:r>
              <a:rPr lang="ru-RU" sz="4800" b="1" dirty="0" smtClean="0">
                <a:solidFill>
                  <a:srgbClr val="006600"/>
                </a:solidFill>
              </a:rPr>
              <a:t/>
            </a:r>
            <a:br>
              <a:rPr lang="ru-RU" sz="4800" b="1" dirty="0" smtClean="0">
                <a:solidFill>
                  <a:srgbClr val="006600"/>
                </a:solidFill>
              </a:rPr>
            </a:br>
            <a:r>
              <a:rPr lang="ru-RU" sz="2800" b="1" dirty="0" smtClean="0">
                <a:solidFill>
                  <a:schemeClr val="accent4"/>
                </a:solidFill>
              </a:rPr>
              <a:t/>
            </a:r>
            <a:br>
              <a:rPr lang="ru-RU" sz="2800" b="1" dirty="0" smtClean="0">
                <a:solidFill>
                  <a:schemeClr val="accent4"/>
                </a:solidFill>
              </a:rPr>
            </a:br>
            <a:r>
              <a:rPr lang="ru-RU" sz="4800" b="1" dirty="0" smtClean="0">
                <a:solidFill>
                  <a:srgbClr val="006600"/>
                </a:solidFill>
              </a:rPr>
              <a:t/>
            </a:r>
            <a:br>
              <a:rPr lang="ru-RU" sz="4800" b="1" dirty="0" smtClean="0">
                <a:solidFill>
                  <a:srgbClr val="006600"/>
                </a:solidFill>
              </a:rPr>
            </a:br>
            <a:endParaRPr lang="ru-RU" dirty="0" smtClean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7848" y="4357694"/>
            <a:ext cx="3271870" cy="1357322"/>
          </a:xfrm>
        </p:spPr>
        <p:txBody>
          <a:bodyPr/>
          <a:lstStyle/>
          <a:p>
            <a:pPr algn="l"/>
            <a:r>
              <a:rPr lang="ru-RU" sz="1600" dirty="0" smtClean="0"/>
              <a:t>Казакова Татьяна Николаевна,</a:t>
            </a:r>
          </a:p>
          <a:p>
            <a:pPr algn="l"/>
            <a:r>
              <a:rPr lang="ru-RU" sz="1600" dirty="0" smtClean="0"/>
              <a:t>учитель </a:t>
            </a:r>
            <a:r>
              <a:rPr lang="ru-RU" sz="1600" dirty="0" smtClean="0"/>
              <a:t>начальных классов</a:t>
            </a:r>
          </a:p>
          <a:p>
            <a:pPr algn="l"/>
            <a:r>
              <a:rPr lang="ru-RU" sz="1600" dirty="0" smtClean="0"/>
              <a:t>МБНОУ гимназии </a:t>
            </a:r>
            <a:r>
              <a:rPr lang="ru-RU" sz="1600" dirty="0" smtClean="0"/>
              <a:t>№1 города </a:t>
            </a:r>
            <a:r>
              <a:rPr lang="ru-RU" sz="1600" dirty="0" smtClean="0"/>
              <a:t>Белово</a:t>
            </a:r>
            <a:endParaRPr lang="ru-RU" sz="1600" dirty="0"/>
          </a:p>
        </p:txBody>
      </p:sp>
      <p:pic>
        <p:nvPicPr>
          <p:cNvPr id="1026" name="Picture 2" descr="C:\Documents and Settings\Admin\Мои документы\с грамот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38105"/>
            <a:ext cx="138066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500594" cy="91759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Личностная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BKDC0761.JPG"/>
          <p:cNvPicPr/>
          <p:nvPr/>
        </p:nvPicPr>
        <p:blipFill>
          <a:blip r:embed="rId2" cstate="print"/>
          <a:stretch>
            <a:fillRect/>
          </a:stretch>
        </p:blipFill>
        <p:spPr>
          <a:xfrm rot="565365">
            <a:off x="4899102" y="669529"/>
            <a:ext cx="4034529" cy="26531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BKDC0768.JPG"/>
          <p:cNvPicPr/>
          <p:nvPr/>
        </p:nvPicPr>
        <p:blipFill>
          <a:blip r:embed="rId3" cstate="print"/>
          <a:stretch>
            <a:fillRect/>
          </a:stretch>
        </p:blipFill>
        <p:spPr>
          <a:xfrm rot="4839832">
            <a:off x="543205" y="2206257"/>
            <a:ext cx="3552825" cy="26695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Documents and Settings\Admin\Мои документы\Татьяна\день имен.,уборка\BKDC07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4375" y="3500438"/>
            <a:ext cx="3940341" cy="2955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Социально-краеведческая культура</a:t>
            </a:r>
            <a:endParaRPr lang="ru-RU" dirty="0"/>
          </a:p>
        </p:txBody>
      </p:sp>
      <p:pic>
        <p:nvPicPr>
          <p:cNvPr id="4" name="Содержимое 3" descr="PICT187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7377949">
            <a:off x="5028783" y="1737881"/>
            <a:ext cx="3589049" cy="2438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0036.JPG"/>
          <p:cNvPicPr/>
          <p:nvPr/>
        </p:nvPicPr>
        <p:blipFill>
          <a:blip r:embed="rId3" cstate="print"/>
          <a:stretch>
            <a:fillRect/>
          </a:stretch>
        </p:blipFill>
        <p:spPr>
          <a:xfrm rot="20764787">
            <a:off x="259729" y="2113882"/>
            <a:ext cx="3638220" cy="26034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D:\Фотогрифии\1 сент = Дуброво\DSC008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01248">
            <a:off x="3207018" y="3649056"/>
            <a:ext cx="3586219" cy="26896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57165"/>
            <a:ext cx="4105274" cy="911247"/>
          </a:xfrm>
        </p:spPr>
        <p:txBody>
          <a:bodyPr/>
          <a:lstStyle/>
          <a:p>
            <a:pPr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  </a:t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endParaRPr lang="ru-RU" sz="4000" u="sng" smtClean="0">
              <a:solidFill>
                <a:srgbClr val="006600"/>
              </a:solidFill>
            </a:endParaRP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357158" y="285728"/>
            <a:ext cx="4500595" cy="53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Достижения:</a:t>
            </a:r>
          </a:p>
          <a:p>
            <a:pPr algn="ctr">
              <a:defRPr/>
            </a:pPr>
            <a:endParaRPr lang="ru-RU" sz="2000" dirty="0" smtClean="0"/>
          </a:p>
          <a:p>
            <a:pPr algn="ctr">
              <a:defRPr/>
            </a:pPr>
            <a:endParaRPr lang="ru-RU" sz="2000" dirty="0" smtClean="0"/>
          </a:p>
          <a:p>
            <a:pPr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2000" dirty="0" smtClean="0"/>
              <a:t>Исследовательские работы по изучению Святых источников Кемеровской области, </a:t>
            </a:r>
            <a:r>
              <a:rPr lang="en-US" sz="2000" dirty="0" smtClean="0"/>
              <a:t>II</a:t>
            </a:r>
            <a:r>
              <a:rPr lang="ru-RU" sz="2000" dirty="0" smtClean="0"/>
              <a:t>место, Москва, 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2000" dirty="0" smtClean="0"/>
              <a:t>Призеры городских конкурсов по краеведению, 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2000" dirty="0" smtClean="0"/>
              <a:t>Победители в конкурсе чтецов «Я город славлю - Родину мою», 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2000" dirty="0" smtClean="0"/>
              <a:t> Лауреаты городского конкурса «Победа деда – моя Победа», стихи публикуются в городских печатных изданиях</a:t>
            </a: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5" descr="BKDC0640.JPG"/>
          <p:cNvPicPr>
            <a:picLocks noChangeAspect="1"/>
          </p:cNvPicPr>
          <p:nvPr/>
        </p:nvPicPr>
        <p:blipFill>
          <a:blip r:embed="rId3" cstate="print"/>
          <a:srcRect l="2380" t="8372" r="4762" b="3394"/>
          <a:stretch>
            <a:fillRect/>
          </a:stretch>
        </p:blipFill>
        <p:spPr bwMode="auto">
          <a:xfrm rot="20768096">
            <a:off x="5143108" y="3626315"/>
            <a:ext cx="1965414" cy="262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75914">
            <a:off x="6631185" y="3230432"/>
            <a:ext cx="2006107" cy="275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194413">
            <a:off x="6613189" y="268121"/>
            <a:ext cx="2091825" cy="294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Admin\Мои документы\Татьяна\Грамоты\BKDC10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281686">
            <a:off x="4068910" y="1060074"/>
            <a:ext cx="2742149" cy="19626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643051"/>
            <a:ext cx="8358246" cy="3357586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человек, который чтит историю своей страны, уважает существующий государственный строй, свято относится 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долгу по защите государственных границ и приумножению авторитета и богатств Родины, чувствует неразрывные корни со своей семьей, Отечеством и национальной культурой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714356"/>
            <a:ext cx="3286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ru-RU" sz="4800" b="1" kern="0" dirty="0" smtClean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Патриот - </a:t>
            </a:r>
            <a:endParaRPr lang="ru-RU" sz="4800" b="1" kern="0" dirty="0">
              <a:solidFill>
                <a:srgbClr val="FF0000"/>
              </a:solidFill>
              <a:latin typeface="Arial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9"/>
            <a:ext cx="4286280" cy="121444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Патриотизм -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571612"/>
            <a:ext cx="6915176" cy="3852874"/>
          </a:xfrm>
        </p:spPr>
        <p:txBody>
          <a:bodyPr/>
          <a:lstStyle/>
          <a:p>
            <a:pPr lvl="0" algn="l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любовь к Родине, преданность своему Отечеству, своему народу,</a:t>
            </a:r>
          </a:p>
          <a:p>
            <a:pPr lvl="0" algn="l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неразрывность с его историей, культурой, достижениями, проблемами, то, что составляет духовно-нравственную основу личности, формирующую ее гражданскую позицию и потребность в достойном, самоотверженном, вплоть до самопожертвования, служении Родине,</a:t>
            </a:r>
          </a:p>
          <a:p>
            <a:pPr lvl="0" algn="l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истинный патриотизм включает уважение к другим народам и странам, к их национальным обычаям и традициям и неразрывно связан с культурой межнациональных отношений.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Портрет выпускника начальной школы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личностная характеристика ученика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000240"/>
            <a:ext cx="8186766" cy="3971940"/>
          </a:xfrm>
        </p:spPr>
        <p:txBody>
          <a:bodyPr/>
          <a:lstStyle/>
          <a:p>
            <a:pPr lvl="0">
              <a:buBlip>
                <a:blip r:embed="rId2"/>
              </a:buBlip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любящий свой народ, свой край и свою Родину;</a:t>
            </a:r>
          </a:p>
          <a:p>
            <a:pPr>
              <a:buBlip>
                <a:blip r:embed="rId2"/>
              </a:buBlip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уважающий и принимающий ценности семьи и общества;</a:t>
            </a:r>
          </a:p>
          <a:p>
            <a:pPr lvl="0">
              <a:buBlip>
                <a:blip r:embed="rId2"/>
              </a:buBlip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любознательный, активно и заинтересованно познающий мир;</a:t>
            </a:r>
          </a:p>
          <a:p>
            <a:pPr>
              <a:buBlip>
                <a:blip r:embed="rId2"/>
              </a:buBlip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владеющий основами умения учиться, способный к организации собственной деятельности;</a:t>
            </a:r>
          </a:p>
          <a:p>
            <a:pPr lvl="0">
              <a:buBlip>
                <a:blip r:embed="rId2"/>
              </a:buBlip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готовый самостоятельно действовать и отвечать за свои поступки перед семьей и обществом;</a:t>
            </a:r>
          </a:p>
          <a:p>
            <a:pPr lvl="0">
              <a:buBlip>
                <a:blip r:embed="rId2"/>
              </a:buBlip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доброжелательный, умеющий слушать и слышать собеседника, обосновывать свою позицию, высказывать свое мнение;</a:t>
            </a:r>
          </a:p>
          <a:p>
            <a:pPr lvl="0">
              <a:buBlip>
                <a:blip r:embed="rId2"/>
              </a:buBlip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выполняющий правила здорового и безопасного для себя и окружающих образа жизни.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214554"/>
            <a:ext cx="6400800" cy="1752600"/>
          </a:xfrm>
        </p:spPr>
        <p:txBody>
          <a:bodyPr/>
          <a:lstStyle/>
          <a:p>
            <a:pPr algn="l"/>
            <a:r>
              <a:rPr lang="ru-RU" dirty="0" smtClean="0"/>
              <a:t>развитие гражданственности, патриотизма учащихся как важнейших духовно-нравственных и социальных ценностей.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8923" y="1119614"/>
            <a:ext cx="19527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ru-RU" sz="4800" b="1" kern="0" dirty="0" smtClean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Цель:</a:t>
            </a:r>
            <a:endParaRPr lang="ru-RU" sz="4800" b="1" kern="0" dirty="0">
              <a:solidFill>
                <a:srgbClr val="FF0000"/>
              </a:solidFill>
              <a:latin typeface="Arial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00042"/>
            <a:ext cx="3857652" cy="100013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Задачи: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1643050"/>
            <a:ext cx="6400800" cy="1752600"/>
          </a:xfrm>
        </p:spPr>
        <p:txBody>
          <a:bodyPr/>
          <a:lstStyle/>
          <a:p>
            <a:pPr lvl="0" algn="l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осуществлять научно-обоснованную управленческую и организаторскую деятельность по созданию условий для эффективного патриотического воспитания гимназистов,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формировать у обучающихся чувство патриотизма, бережное отношение к общечеловеческим ценностям, воспитывать уважение к культурному и историческому прошлому России, ее традициям,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создавать механизмы, обеспечивающие эффективное развитие и совершенствование целостной системы патриотического воспитания учащихся.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Основные направления развития личности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000372"/>
            <a:ext cx="6400800" cy="1752600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ru-RU" i="1" dirty="0" smtClean="0"/>
              <a:t>Семейная культуры;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i="1" dirty="0" smtClean="0"/>
              <a:t>Личностная;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i="1" dirty="0" smtClean="0"/>
              <a:t>Социально-краеведческая.</a:t>
            </a:r>
            <a:endParaRPr lang="ru-RU" dirty="0" smtClean="0"/>
          </a:p>
          <a:p>
            <a:pPr marL="514350" indent="-514350" algn="l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857916" cy="78581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Семейная культура</a:t>
            </a:r>
            <a:endParaRPr lang="ru-RU" dirty="0"/>
          </a:p>
        </p:txBody>
      </p:sp>
      <p:pic>
        <p:nvPicPr>
          <p:cNvPr id="4" name="Picture 2" descr="D:\Фотогрифии\3 Б\DSC0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71384">
            <a:off x="504581" y="1491221"/>
            <a:ext cx="3867506" cy="29006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D:\Фотогрифии\3 Б\DSC0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83279">
            <a:off x="5374135" y="1403272"/>
            <a:ext cx="3212893" cy="24096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 descr="D:\Фотогрифии\3 Б\школа\школа 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571876"/>
            <a:ext cx="3643339" cy="2732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6143668" cy="88583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Семейная культура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1" descr="BKDC115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98084">
            <a:off x="593054" y="1805347"/>
            <a:ext cx="3834505" cy="28758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13" descr="BKDC116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38113">
            <a:off x="4460830" y="2563016"/>
            <a:ext cx="4059548" cy="304393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</TotalTime>
  <Words>356</Words>
  <Application>Microsoft Office PowerPoint</Application>
  <PresentationFormat>Экран (4:3)</PresentationFormat>
  <Paragraphs>42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   Гражданское и патриотическое воспитание младших школьников   </vt:lpstr>
      <vt:lpstr>это человек, который чтит историю своей страны, уважает существующий государственный строй, свято относится к к долгу по защите государственных границ и приумножению авторитета и богатств Родины, чувствует неразрывные корни со своей семьей, Отечеством и национальной культурой</vt:lpstr>
      <vt:lpstr>Патриотизм - </vt:lpstr>
      <vt:lpstr>Портрет выпускника начальной школы личностная характеристика ученика</vt:lpstr>
      <vt:lpstr>Презентация PowerPoint</vt:lpstr>
      <vt:lpstr>Задачи:</vt:lpstr>
      <vt:lpstr>Основные направления развития личности</vt:lpstr>
      <vt:lpstr>Семейная культура</vt:lpstr>
      <vt:lpstr>Семейная культура</vt:lpstr>
      <vt:lpstr>Личностная</vt:lpstr>
      <vt:lpstr>Социально-краеведческая культура</vt:lpstr>
      <vt:lpstr>                 </vt:lpstr>
      <vt:lpstr>Спасибо за внимание!!!</vt:lpstr>
    </vt:vector>
  </TitlesOfParts>
  <Company>KRIRPO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андрагогического сопровождения непрерывного  профессионального образования педагога учреждения профессионального образования</dc:title>
  <dc:creator>Irina</dc:creator>
  <cp:lastModifiedBy>user</cp:lastModifiedBy>
  <cp:revision>127</cp:revision>
  <dcterms:created xsi:type="dcterms:W3CDTF">2007-05-13T07:16:27Z</dcterms:created>
  <dcterms:modified xsi:type="dcterms:W3CDTF">2012-11-28T03:06:33Z</dcterms:modified>
</cp:coreProperties>
</file>