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63" r:id="rId2"/>
    <p:sldId id="264" r:id="rId3"/>
    <p:sldId id="257" r:id="rId4"/>
    <p:sldId id="258" r:id="rId5"/>
    <p:sldId id="259" r:id="rId6"/>
    <p:sldId id="260" r:id="rId7"/>
    <p:sldId id="261" r:id="rId8"/>
    <p:sldId id="262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194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52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71ED33-A34D-448A-9744-7FEE1BA5412C}" type="datetimeFigureOut">
              <a:rPr lang="ru-RU" smtClean="0"/>
              <a:pPr/>
              <a:t>20.12.2011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682330-738A-4BFD-B9DC-6AB8F0B6248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71ED33-A34D-448A-9744-7FEE1BA5412C}" type="datetimeFigureOut">
              <a:rPr lang="ru-RU" smtClean="0"/>
              <a:pPr/>
              <a:t>20.12.2011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682330-738A-4BFD-B9DC-6AB8F0B6248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71ED33-A34D-448A-9744-7FEE1BA5412C}" type="datetimeFigureOut">
              <a:rPr lang="ru-RU" smtClean="0"/>
              <a:pPr/>
              <a:t>20.12.2011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682330-738A-4BFD-B9DC-6AB8F0B6248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71ED33-A34D-448A-9744-7FEE1BA5412C}" type="datetimeFigureOut">
              <a:rPr lang="ru-RU" smtClean="0"/>
              <a:pPr/>
              <a:t>20.12.2011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682330-738A-4BFD-B9DC-6AB8F0B6248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71ED33-A34D-448A-9744-7FEE1BA5412C}" type="datetimeFigureOut">
              <a:rPr lang="ru-RU" smtClean="0"/>
              <a:pPr/>
              <a:t>20.12.2011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682330-738A-4BFD-B9DC-6AB8F0B6248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71ED33-A34D-448A-9744-7FEE1BA5412C}" type="datetimeFigureOut">
              <a:rPr lang="ru-RU" smtClean="0"/>
              <a:pPr/>
              <a:t>20.12.2011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682330-738A-4BFD-B9DC-6AB8F0B6248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71ED33-A34D-448A-9744-7FEE1BA5412C}" type="datetimeFigureOut">
              <a:rPr lang="ru-RU" smtClean="0"/>
              <a:pPr/>
              <a:t>20.12.2011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682330-738A-4BFD-B9DC-6AB8F0B6248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71ED33-A34D-448A-9744-7FEE1BA5412C}" type="datetimeFigureOut">
              <a:rPr lang="ru-RU" smtClean="0"/>
              <a:pPr/>
              <a:t>20.12.2011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682330-738A-4BFD-B9DC-6AB8F0B6248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71ED33-A34D-448A-9744-7FEE1BA5412C}" type="datetimeFigureOut">
              <a:rPr lang="ru-RU" smtClean="0"/>
              <a:pPr/>
              <a:t>20.12.2011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682330-738A-4BFD-B9DC-6AB8F0B6248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71ED33-A34D-448A-9744-7FEE1BA5412C}" type="datetimeFigureOut">
              <a:rPr lang="ru-RU" smtClean="0"/>
              <a:pPr/>
              <a:t>20.12.2011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682330-738A-4BFD-B9DC-6AB8F0B6248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71ED33-A34D-448A-9744-7FEE1BA5412C}" type="datetimeFigureOut">
              <a:rPr lang="ru-RU" smtClean="0"/>
              <a:pPr/>
              <a:t>20.12.2011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40682330-738A-4BFD-B9DC-6AB8F0B6248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D371ED33-A34D-448A-9744-7FEE1BA5412C}" type="datetimeFigureOut">
              <a:rPr lang="ru-RU" smtClean="0"/>
              <a:pPr/>
              <a:t>20.12.2011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0682330-738A-4BFD-B9DC-6AB8F0B6248C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1916832"/>
            <a:ext cx="8359080" cy="265172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9600" dirty="0" smtClean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ЭКОЛОГ</a:t>
            </a:r>
            <a:br>
              <a:rPr lang="ru-RU" sz="9600" dirty="0" smtClean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</a:br>
            <a:r>
              <a:rPr lang="ru-RU" sz="6000" dirty="0" err="1" smtClean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Общеинтеллектуальный</a:t>
            </a:r>
            <a:r>
              <a:rPr lang="ru-RU" sz="6000" dirty="0" smtClean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 курс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552" y="4725144"/>
            <a:ext cx="7854696" cy="1752600"/>
          </a:xfrm>
        </p:spPr>
        <p:txBody>
          <a:bodyPr>
            <a:normAutofit fontScale="92500" lnSpcReduction="10000"/>
          </a:bodyPr>
          <a:lstStyle/>
          <a:p>
            <a:r>
              <a:rPr lang="ru-RU" dirty="0" err="1" smtClean="0"/>
              <a:t>Брезгина</a:t>
            </a:r>
            <a:r>
              <a:rPr lang="ru-RU" dirty="0" smtClean="0"/>
              <a:t> Елена Васильевна, </a:t>
            </a:r>
          </a:p>
          <a:p>
            <a:r>
              <a:rPr lang="ru-RU" dirty="0" smtClean="0"/>
              <a:t>учитель начальных классов.</a:t>
            </a:r>
          </a:p>
          <a:p>
            <a:endParaRPr lang="ru-RU" dirty="0" smtClean="0"/>
          </a:p>
          <a:p>
            <a:pPr algn="ctr"/>
            <a:r>
              <a:rPr lang="ru-RU" dirty="0" smtClean="0"/>
              <a:t>Белово, 2011 г.</a:t>
            </a:r>
            <a:endParaRPr lang="ru-RU" dirty="0"/>
          </a:p>
        </p:txBody>
      </p:sp>
      <p:sp>
        <p:nvSpPr>
          <p:cNvPr id="4" name="Содержимое 2"/>
          <p:cNvSpPr txBox="1">
            <a:spLocks/>
          </p:cNvSpPr>
          <p:nvPr/>
        </p:nvSpPr>
        <p:spPr>
          <a:xfrm>
            <a:off x="899592" y="476672"/>
            <a:ext cx="7416824" cy="1152128"/>
          </a:xfrm>
          <a:prstGeom prst="rect">
            <a:avLst/>
          </a:prstGeom>
        </p:spPr>
        <p:txBody>
          <a:bodyPr vert="horz" lIns="0" rIns="18288">
            <a:normAutofit lnSpcReduction="10000"/>
          </a:bodyPr>
          <a:lstStyle/>
          <a:p>
            <a:pPr marL="0" marR="4572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    </a:t>
            </a: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Муниципальное нетиповое общеобразовательное учреждение</a:t>
            </a:r>
          </a:p>
          <a:p>
            <a:pPr marL="0" marR="4572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«Гимназия №1 города Белово»</a:t>
            </a:r>
            <a:endParaRPr kumimoji="0" lang="ru-RU" sz="2000" b="0" i="0" u="none" strike="noStrike" kern="1200" cap="none" spc="0" normalizeH="0" baseline="0" noProof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4572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endParaRPr kumimoji="0" lang="ru-RU" sz="2000" b="0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1196752"/>
            <a:ext cx="7630616" cy="2304256"/>
          </a:xfrm>
        </p:spPr>
        <p:txBody>
          <a:bodyPr>
            <a:normAutofit/>
          </a:bodyPr>
          <a:lstStyle/>
          <a:p>
            <a:pPr algn="ctr"/>
            <a:r>
              <a:rPr lang="ru-RU" sz="4800" dirty="0" smtClean="0">
                <a:solidFill>
                  <a:srgbClr val="002060"/>
                </a:solidFill>
                <a:latin typeface="Comic Sans MS" pitchFamily="66" charset="0"/>
              </a:rPr>
              <a:t>Приглашаем</a:t>
            </a:r>
            <a:br>
              <a:rPr lang="ru-RU" sz="4800" dirty="0" smtClean="0">
                <a:solidFill>
                  <a:srgbClr val="002060"/>
                </a:solidFill>
                <a:latin typeface="Comic Sans MS" pitchFamily="66" charset="0"/>
              </a:rPr>
            </a:br>
            <a:r>
              <a:rPr lang="ru-RU" sz="4800" dirty="0" smtClean="0">
                <a:solidFill>
                  <a:srgbClr val="002060"/>
                </a:solidFill>
                <a:latin typeface="Comic Sans MS" pitchFamily="66" charset="0"/>
              </a:rPr>
              <a:t> на занятия!</a:t>
            </a:r>
            <a:br>
              <a:rPr lang="ru-RU" sz="4800" dirty="0" smtClean="0">
                <a:solidFill>
                  <a:srgbClr val="002060"/>
                </a:solidFill>
                <a:latin typeface="Comic Sans MS" pitchFamily="66" charset="0"/>
              </a:rPr>
            </a:br>
            <a:endParaRPr lang="ru-RU" sz="4800" dirty="0">
              <a:solidFill>
                <a:srgbClr val="002060"/>
              </a:solidFill>
              <a:latin typeface="Comic Sans MS" pitchFamily="66" charset="0"/>
            </a:endParaRPr>
          </a:p>
        </p:txBody>
      </p:sp>
      <p:pic>
        <p:nvPicPr>
          <p:cNvPr id="4" name="Рисунок 3" descr="Картинка 40 из 17585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95736" y="2852936"/>
            <a:ext cx="4680520" cy="3096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498178"/>
          </a:xfrm>
        </p:spPr>
        <p:txBody>
          <a:bodyPr>
            <a:normAutofit/>
          </a:bodyPr>
          <a:lstStyle/>
          <a:p>
            <a:pPr algn="ctr"/>
            <a:r>
              <a:rPr lang="ru-RU" sz="4800" b="1" dirty="0" smtClean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ЭКОЛОГ</a:t>
            </a:r>
            <a:br>
              <a:rPr lang="ru-RU" sz="4800" b="1" dirty="0" smtClean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</a:br>
            <a:r>
              <a:rPr lang="ru-RU" sz="2700" b="1" dirty="0" err="1" smtClean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Общеинтеллектуальный</a:t>
            </a:r>
            <a:r>
              <a:rPr lang="ru-RU" sz="2700" b="1" dirty="0" smtClean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 курс</a:t>
            </a:r>
            <a:endParaRPr lang="ru-RU" sz="2700" b="1" dirty="0">
              <a:solidFill>
                <a:schemeClr val="accent1">
                  <a:lumMod val="75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132856"/>
            <a:ext cx="7467600" cy="4341096"/>
          </a:xfrm>
        </p:spPr>
        <p:txBody>
          <a:bodyPr/>
          <a:lstStyle/>
          <a:p>
            <a:pPr algn="ctr">
              <a:buNone/>
            </a:pPr>
            <a:r>
              <a:rPr lang="ru-RU" sz="3200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    </a:t>
            </a: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Слово </a:t>
            </a: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«Экология» </a:t>
            </a: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дословно переводится как </a:t>
            </a:r>
          </a:p>
          <a:p>
            <a:pPr algn="ctr">
              <a:buNone/>
            </a:pP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«наука о доме», </a:t>
            </a:r>
          </a:p>
          <a:p>
            <a:pPr algn="ctr">
              <a:buNone/>
            </a:pP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   то есть о том, что окружает человека в биосфере</a:t>
            </a: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</a:rPr>
              <a:t>. </a:t>
            </a:r>
          </a:p>
          <a:p>
            <a:pPr algn="ctr">
              <a:buNone/>
            </a:pPr>
            <a:endParaRPr lang="ru-RU" sz="2000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4" name="Рисунок 3" descr="Картинка 15 из 17585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75856" y="3645024"/>
            <a:ext cx="2088232" cy="2088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87624" y="476672"/>
            <a:ext cx="7270576" cy="1080120"/>
          </a:xfrm>
        </p:spPr>
        <p:txBody>
          <a:bodyPr>
            <a:normAutofit/>
          </a:bodyPr>
          <a:lstStyle/>
          <a:p>
            <a:pPr algn="l"/>
            <a:r>
              <a:rPr lang="ru-RU" sz="4000" dirty="0" smtClean="0">
                <a:solidFill>
                  <a:schemeClr val="bg1"/>
                </a:solidFill>
                <a:latin typeface="Comic Sans MS" pitchFamily="66" charset="0"/>
              </a:rPr>
              <a:t>Учебные цели:</a:t>
            </a:r>
            <a:endParaRPr lang="ru-RU" sz="4000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87624" y="1772816"/>
            <a:ext cx="7270576" cy="4680520"/>
          </a:xfrm>
        </p:spPr>
        <p:txBody>
          <a:bodyPr>
            <a:normAutofit/>
          </a:bodyPr>
          <a:lstStyle/>
          <a:p>
            <a:pPr lvl="0" algn="l"/>
            <a:r>
              <a:rPr lang="ru-RU" sz="2000" b="0" dirty="0" smtClean="0">
                <a:solidFill>
                  <a:schemeClr val="bg1"/>
                </a:solidFill>
                <a:latin typeface="Comic Sans MS" pitchFamily="66" charset="0"/>
              </a:rPr>
              <a:t>1.Развитие умений наблюдать, характеризовать, анализировать, обобщать объекты окружающего мира, рассуждать, решать творческие задачи</a:t>
            </a:r>
          </a:p>
          <a:p>
            <a:pPr lvl="0" algn="l"/>
            <a:endParaRPr lang="ru-RU" sz="2000" b="0" dirty="0" smtClean="0">
              <a:solidFill>
                <a:schemeClr val="bg1"/>
              </a:solidFill>
              <a:latin typeface="Comic Sans MS" pitchFamily="66" charset="0"/>
            </a:endParaRPr>
          </a:p>
          <a:p>
            <a:pPr lvl="0" algn="l"/>
            <a:r>
              <a:rPr lang="ru-RU" sz="2000" b="0" dirty="0" smtClean="0">
                <a:solidFill>
                  <a:schemeClr val="bg1"/>
                </a:solidFill>
                <a:latin typeface="Comic Sans MS" pitchFamily="66" charset="0"/>
              </a:rPr>
              <a:t>2.Освоение и углубление знаний об окружающем мире, единстве и различиях природного и социального, о человеке и его месте в природе.</a:t>
            </a:r>
          </a:p>
          <a:p>
            <a:pPr lvl="0" algn="l"/>
            <a:endParaRPr lang="ru-RU" sz="2000" b="0" dirty="0" smtClean="0">
              <a:solidFill>
                <a:schemeClr val="bg1"/>
              </a:solidFill>
              <a:latin typeface="Comic Sans MS" pitchFamily="66" charset="0"/>
            </a:endParaRPr>
          </a:p>
          <a:p>
            <a:pPr lvl="0" algn="l"/>
            <a:r>
              <a:rPr lang="ru-RU" sz="2000" b="0" dirty="0" smtClean="0">
                <a:solidFill>
                  <a:schemeClr val="bg1"/>
                </a:solidFill>
                <a:latin typeface="Comic Sans MS" pitchFamily="66" charset="0"/>
              </a:rPr>
              <a:t>3.Воспитание позитивного эмоционально-ценностного отношения к окружающему миру, экологической культуры, потребности участвовать в творческой деятельности, сохранять и укреплять своё здоровье.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476672"/>
            <a:ext cx="7630616" cy="5616624"/>
          </a:xfrm>
        </p:spPr>
        <p:txBody>
          <a:bodyPr>
            <a:noAutofit/>
          </a:bodyPr>
          <a:lstStyle/>
          <a:p>
            <a:pPr algn="l"/>
            <a:r>
              <a:rPr lang="ru-RU" sz="3200" dirty="0" smtClean="0">
                <a:solidFill>
                  <a:schemeClr val="bg1"/>
                </a:solidFill>
                <a:latin typeface="Comic Sans MS" pitchFamily="66" charset="0"/>
              </a:rPr>
              <a:t>Задачи программы </a:t>
            </a:r>
            <a:r>
              <a:rPr lang="ru-RU" sz="2400" dirty="0" smtClean="0">
                <a:solidFill>
                  <a:schemeClr val="bg1"/>
                </a:solidFill>
                <a:latin typeface="Comic Sans MS" pitchFamily="66" charset="0"/>
              </a:rPr>
              <a:t>: </a:t>
            </a:r>
            <a:br>
              <a:rPr lang="ru-RU" sz="2400" dirty="0" smtClean="0">
                <a:solidFill>
                  <a:schemeClr val="bg1"/>
                </a:solidFill>
                <a:latin typeface="Comic Sans MS" pitchFamily="66" charset="0"/>
              </a:rPr>
            </a:br>
            <a:r>
              <a:rPr lang="ru-RU" sz="2400" dirty="0" smtClean="0">
                <a:solidFill>
                  <a:schemeClr val="bg1"/>
                </a:solidFill>
                <a:latin typeface="Comic Sans MS" pitchFamily="66" charset="0"/>
              </a:rPr>
              <a:t> - </a:t>
            </a:r>
            <a:r>
              <a:rPr lang="ru-RU" sz="2400" b="0" dirty="0" smtClean="0">
                <a:solidFill>
                  <a:schemeClr val="bg1"/>
                </a:solidFill>
                <a:latin typeface="Comic Sans MS" pitchFamily="66" charset="0"/>
              </a:rPr>
              <a:t>формировать интерес к изучению природы родного края;   </a:t>
            </a:r>
            <a:br>
              <a:rPr lang="ru-RU" sz="2400" b="0" dirty="0" smtClean="0">
                <a:solidFill>
                  <a:schemeClr val="bg1"/>
                </a:solidFill>
                <a:latin typeface="Comic Sans MS" pitchFamily="66" charset="0"/>
              </a:rPr>
            </a:br>
            <a:r>
              <a:rPr lang="ru-RU" sz="2400" b="0" dirty="0" smtClean="0">
                <a:solidFill>
                  <a:schemeClr val="bg1"/>
                </a:solidFill>
                <a:latin typeface="Comic Sans MS" pitchFamily="66" charset="0"/>
              </a:rPr>
              <a:t> - воспитывать умения видеть в самом обычном необычное и удивительное;</a:t>
            </a:r>
            <a:br>
              <a:rPr lang="ru-RU" sz="2400" b="0" dirty="0" smtClean="0">
                <a:solidFill>
                  <a:schemeClr val="bg1"/>
                </a:solidFill>
                <a:latin typeface="Comic Sans MS" pitchFamily="66" charset="0"/>
              </a:rPr>
            </a:br>
            <a:r>
              <a:rPr lang="ru-RU" sz="2400" b="0" dirty="0" smtClean="0">
                <a:solidFill>
                  <a:schemeClr val="bg1"/>
                </a:solidFill>
                <a:latin typeface="Comic Sans MS" pitchFamily="66" charset="0"/>
              </a:rPr>
              <a:t> - углублять уже имеющихся знаний о родном крае; изучать и исследовать с детьми конкретные объекты природы; </a:t>
            </a:r>
            <a:br>
              <a:rPr lang="ru-RU" sz="2400" b="0" dirty="0" smtClean="0">
                <a:solidFill>
                  <a:schemeClr val="bg1"/>
                </a:solidFill>
                <a:latin typeface="Comic Sans MS" pitchFamily="66" charset="0"/>
              </a:rPr>
            </a:br>
            <a:r>
              <a:rPr lang="ru-RU" sz="2400" b="0" dirty="0" smtClean="0">
                <a:solidFill>
                  <a:schemeClr val="bg1"/>
                </a:solidFill>
                <a:latin typeface="Comic Sans MS" pitchFamily="66" charset="0"/>
              </a:rPr>
              <a:t> - формировать представления о природных сообществах области;</a:t>
            </a:r>
            <a:br>
              <a:rPr lang="ru-RU" sz="2400" b="0" dirty="0" smtClean="0">
                <a:solidFill>
                  <a:schemeClr val="bg1"/>
                </a:solidFill>
                <a:latin typeface="Comic Sans MS" pitchFamily="66" charset="0"/>
              </a:rPr>
            </a:br>
            <a:r>
              <a:rPr lang="ru-RU" sz="2400" b="0" dirty="0" smtClean="0">
                <a:solidFill>
                  <a:schemeClr val="bg1"/>
                </a:solidFill>
                <a:latin typeface="Comic Sans MS" pitchFamily="66" charset="0"/>
              </a:rPr>
              <a:t> - формировать представления об охраняемых территориях России и</a:t>
            </a:r>
            <a:br>
              <a:rPr lang="ru-RU" sz="2400" b="0" dirty="0" smtClean="0">
                <a:solidFill>
                  <a:schemeClr val="bg1"/>
                </a:solidFill>
                <a:latin typeface="Comic Sans MS" pitchFamily="66" charset="0"/>
              </a:rPr>
            </a:br>
            <a:r>
              <a:rPr lang="ru-RU" sz="2400" b="0" dirty="0" smtClean="0">
                <a:solidFill>
                  <a:schemeClr val="bg1"/>
                </a:solidFill>
                <a:latin typeface="Comic Sans MS" pitchFamily="66" charset="0"/>
              </a:rPr>
              <a:t> своей области.</a:t>
            </a: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/>
            </a:r>
            <a:b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</a:br>
            <a:endParaRPr lang="ru-RU" sz="2400" dirty="0">
              <a:solidFill>
                <a:schemeClr val="accent1">
                  <a:lumMod val="75000"/>
                </a:schemeClr>
              </a:solidFill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858218"/>
          </a:xfrm>
        </p:spPr>
        <p:txBody>
          <a:bodyPr>
            <a:normAutofit fontScale="90000"/>
          </a:bodyPr>
          <a:lstStyle/>
          <a:p>
            <a:r>
              <a:rPr lang="ru-RU" sz="2700" b="1" dirty="0" smtClean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Данный курс предполагает расширение краеведческого кругозора, развитие творческих способностей учащихся.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/>
            </a:r>
            <a:b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</a:br>
            <a:endParaRPr lang="ru-RU" b="1" dirty="0">
              <a:solidFill>
                <a:schemeClr val="accent1">
                  <a:lumMod val="75000"/>
                </a:schemeClr>
              </a:solidFill>
              <a:latin typeface="Comic Sans MS" pitchFamily="66" charset="0"/>
            </a:endParaRPr>
          </a:p>
        </p:txBody>
      </p:sp>
      <p:pic>
        <p:nvPicPr>
          <p:cNvPr id="4" name="Содержимое 3" descr="Картинка 1300 из 17585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1720" y="1556792"/>
            <a:ext cx="4320480" cy="4896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548680"/>
            <a:ext cx="4104456" cy="583264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700" dirty="0" smtClean="0">
                <a:solidFill>
                  <a:srgbClr val="002060"/>
                </a:solidFill>
                <a:latin typeface="Comic Sans MS" pitchFamily="66" charset="0"/>
              </a:rPr>
              <a:t>Есть одна планета–сад</a:t>
            </a:r>
            <a:br>
              <a:rPr lang="ru-RU" sz="2700" dirty="0" smtClean="0">
                <a:solidFill>
                  <a:srgbClr val="002060"/>
                </a:solidFill>
                <a:latin typeface="Comic Sans MS" pitchFamily="66" charset="0"/>
              </a:rPr>
            </a:br>
            <a:r>
              <a:rPr lang="ru-RU" sz="2700" dirty="0" smtClean="0">
                <a:solidFill>
                  <a:srgbClr val="002060"/>
                </a:solidFill>
                <a:latin typeface="Comic Sans MS" pitchFamily="66" charset="0"/>
              </a:rPr>
              <a:t>В этом космосе холодном</a:t>
            </a:r>
            <a:br>
              <a:rPr lang="ru-RU" sz="2700" dirty="0" smtClean="0">
                <a:solidFill>
                  <a:srgbClr val="002060"/>
                </a:solidFill>
                <a:latin typeface="Comic Sans MS" pitchFamily="66" charset="0"/>
              </a:rPr>
            </a:br>
            <a:r>
              <a:rPr lang="ru-RU" sz="2700" dirty="0" smtClean="0">
                <a:solidFill>
                  <a:srgbClr val="002060"/>
                </a:solidFill>
                <a:latin typeface="Comic Sans MS" pitchFamily="66" charset="0"/>
              </a:rPr>
              <a:t>Только здесь леса шумят,</a:t>
            </a:r>
            <a:br>
              <a:rPr lang="ru-RU" sz="2700" dirty="0" smtClean="0">
                <a:solidFill>
                  <a:srgbClr val="002060"/>
                </a:solidFill>
                <a:latin typeface="Comic Sans MS" pitchFamily="66" charset="0"/>
              </a:rPr>
            </a:br>
            <a:r>
              <a:rPr lang="ru-RU" sz="2700" dirty="0" smtClean="0">
                <a:solidFill>
                  <a:srgbClr val="002060"/>
                </a:solidFill>
                <a:latin typeface="Comic Sans MS" pitchFamily="66" charset="0"/>
              </a:rPr>
              <a:t>Птиц, скликая перелётных</a:t>
            </a:r>
            <a:br>
              <a:rPr lang="ru-RU" sz="2700" dirty="0" smtClean="0">
                <a:solidFill>
                  <a:srgbClr val="002060"/>
                </a:solidFill>
                <a:latin typeface="Comic Sans MS" pitchFamily="66" charset="0"/>
              </a:rPr>
            </a:br>
            <a:r>
              <a:rPr lang="ru-RU" sz="2700" dirty="0" smtClean="0">
                <a:solidFill>
                  <a:srgbClr val="002060"/>
                </a:solidFill>
                <a:latin typeface="Comic Sans MS" pitchFamily="66" charset="0"/>
              </a:rPr>
              <a:t>Лишь на ней одной увидишь</a:t>
            </a:r>
            <a:br>
              <a:rPr lang="ru-RU" sz="2700" dirty="0" smtClean="0">
                <a:solidFill>
                  <a:srgbClr val="002060"/>
                </a:solidFill>
                <a:latin typeface="Comic Sans MS" pitchFamily="66" charset="0"/>
              </a:rPr>
            </a:br>
            <a:r>
              <a:rPr lang="ru-RU" sz="2700" dirty="0" smtClean="0">
                <a:solidFill>
                  <a:srgbClr val="002060"/>
                </a:solidFill>
                <a:latin typeface="Comic Sans MS" pitchFamily="66" charset="0"/>
              </a:rPr>
              <a:t>Ландыши в траве зелёной,</a:t>
            </a:r>
            <a:br>
              <a:rPr lang="ru-RU" sz="2700" dirty="0" smtClean="0">
                <a:solidFill>
                  <a:srgbClr val="002060"/>
                </a:solidFill>
                <a:latin typeface="Comic Sans MS" pitchFamily="66" charset="0"/>
              </a:rPr>
            </a:br>
            <a:r>
              <a:rPr lang="ru-RU" sz="2700" dirty="0" smtClean="0">
                <a:solidFill>
                  <a:srgbClr val="002060"/>
                </a:solidFill>
                <a:latin typeface="Comic Sans MS" pitchFamily="66" charset="0"/>
              </a:rPr>
              <a:t>И стрекозы только тут</a:t>
            </a:r>
            <a:br>
              <a:rPr lang="ru-RU" sz="2700" dirty="0" smtClean="0">
                <a:solidFill>
                  <a:srgbClr val="002060"/>
                </a:solidFill>
                <a:latin typeface="Comic Sans MS" pitchFamily="66" charset="0"/>
              </a:rPr>
            </a:br>
            <a:r>
              <a:rPr lang="ru-RU" sz="2700" dirty="0" smtClean="0">
                <a:solidFill>
                  <a:srgbClr val="002060"/>
                </a:solidFill>
                <a:latin typeface="Comic Sans MS" pitchFamily="66" charset="0"/>
              </a:rPr>
              <a:t>В реку смотрят удивлённо</a:t>
            </a:r>
            <a:br>
              <a:rPr lang="ru-RU" sz="2700" dirty="0" smtClean="0">
                <a:solidFill>
                  <a:srgbClr val="002060"/>
                </a:solidFill>
                <a:latin typeface="Comic Sans MS" pitchFamily="66" charset="0"/>
              </a:rPr>
            </a:br>
            <a:r>
              <a:rPr lang="ru-RU" sz="2700" b="1" dirty="0" smtClean="0">
                <a:solidFill>
                  <a:srgbClr val="002060"/>
                </a:solidFill>
                <a:latin typeface="Comic Sans MS" pitchFamily="66" charset="0"/>
              </a:rPr>
              <a:t>Береги свою планету,</a:t>
            </a:r>
            <a:br>
              <a:rPr lang="ru-RU" sz="2700" b="1" dirty="0" smtClean="0">
                <a:solidFill>
                  <a:srgbClr val="002060"/>
                </a:solidFill>
                <a:latin typeface="Comic Sans MS" pitchFamily="66" charset="0"/>
              </a:rPr>
            </a:br>
            <a:r>
              <a:rPr lang="ru-RU" sz="2700" b="1" dirty="0" smtClean="0">
                <a:solidFill>
                  <a:srgbClr val="002060"/>
                </a:solidFill>
                <a:latin typeface="Comic Sans MS" pitchFamily="66" charset="0"/>
              </a:rPr>
              <a:t>Ведь другой на свете нету!</a:t>
            </a:r>
            <a:r>
              <a:rPr lang="ru-RU" sz="2700" dirty="0" smtClean="0">
                <a:solidFill>
                  <a:srgbClr val="002060"/>
                </a:solidFill>
                <a:latin typeface="Comic Sans MS" pitchFamily="66" charset="0"/>
              </a:rPr>
              <a:t/>
            </a:r>
            <a:br>
              <a:rPr lang="ru-RU" sz="2700" dirty="0" smtClean="0">
                <a:solidFill>
                  <a:srgbClr val="002060"/>
                </a:solidFill>
                <a:latin typeface="Comic Sans MS" pitchFamily="66" charset="0"/>
              </a:rPr>
            </a:br>
            <a:r>
              <a:rPr lang="ru-RU" sz="3200" b="1" dirty="0" smtClean="0">
                <a:solidFill>
                  <a:srgbClr val="00194C"/>
                </a:solidFill>
              </a:rPr>
              <a:t/>
            </a:r>
            <a:br>
              <a:rPr lang="ru-RU" sz="3200" b="1" dirty="0" smtClean="0">
                <a:solidFill>
                  <a:srgbClr val="00194C"/>
                </a:solidFill>
              </a:rPr>
            </a:br>
            <a:endParaRPr lang="ru-RU" sz="3200" b="1" dirty="0">
              <a:solidFill>
                <a:srgbClr val="00194C"/>
              </a:solidFill>
            </a:endParaRPr>
          </a:p>
        </p:txBody>
      </p:sp>
      <p:pic>
        <p:nvPicPr>
          <p:cNvPr id="6" name="Содержимое 3" descr="Картинка 0 из 17585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6016" y="1916832"/>
            <a:ext cx="4032447" cy="3220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1224136"/>
          </a:xfrm>
        </p:spPr>
        <p:txBody>
          <a:bodyPr/>
          <a:lstStyle/>
          <a:p>
            <a:pPr algn="ctr"/>
            <a:r>
              <a:rPr lang="ru-RU" b="1" dirty="0" smtClean="0">
                <a:latin typeface="Comic Sans MS" pitchFamily="66" charset="0"/>
              </a:rPr>
              <a:t>Мы ждем Вас!</a:t>
            </a:r>
            <a:endParaRPr lang="ru-RU" b="1" dirty="0">
              <a:latin typeface="Comic Sans MS" pitchFamily="66" charset="0"/>
            </a:endParaRPr>
          </a:p>
        </p:txBody>
      </p:sp>
      <p:pic>
        <p:nvPicPr>
          <p:cNvPr id="4" name="Содержимое 3" descr="Картинка 352 из 17585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1772817"/>
            <a:ext cx="8208912" cy="48965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79</TotalTime>
  <Words>142</Words>
  <Application>Microsoft Office PowerPoint</Application>
  <PresentationFormat>Экран (4:3)</PresentationFormat>
  <Paragraphs>22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Поток</vt:lpstr>
      <vt:lpstr>ЭКОЛОГ Общеинтеллектуальный курс</vt:lpstr>
      <vt:lpstr>Приглашаем  на занятия! </vt:lpstr>
      <vt:lpstr>ЭКОЛОГ Общеинтеллектуальный курс</vt:lpstr>
      <vt:lpstr>Учебные цели:</vt:lpstr>
      <vt:lpstr>Задачи программы :   - формировать интерес к изучению природы родного края;     - воспитывать умения видеть в самом обычном необычное и удивительное;  - углублять уже имеющихся знаний о родном крае; изучать и исследовать с детьми конкретные объекты природы;   - формировать представления о природных сообществах области;  - формировать представления об охраняемых территориях России и  своей области. </vt:lpstr>
      <vt:lpstr>Данный курс предполагает расширение краеведческого кругозора, развитие творческих способностей учащихся. </vt:lpstr>
      <vt:lpstr>Есть одна планета–сад В этом космосе холодном Только здесь леса шумят, Птиц, скликая перелётных Лишь на ней одной увидишь Ландыши в траве зелёной, И стрекозы только тут В реку смотрят удивлённо Береги свою планету, Ведь другой на свете нету!  </vt:lpstr>
      <vt:lpstr>Мы ждем Вас!</vt:lpstr>
    </vt:vector>
  </TitlesOfParts>
  <Company>BLACK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Приглашаем  на занятия!</dc:title>
  <dc:creator>SPA</dc:creator>
  <cp:lastModifiedBy>Ирина</cp:lastModifiedBy>
  <cp:revision>9</cp:revision>
  <dcterms:created xsi:type="dcterms:W3CDTF">2011-12-18T16:29:02Z</dcterms:created>
  <dcterms:modified xsi:type="dcterms:W3CDTF">2011-12-20T08:57:22Z</dcterms:modified>
</cp:coreProperties>
</file>