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68" r:id="rId2"/>
    <p:sldId id="261" r:id="rId3"/>
    <p:sldId id="257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2D0E"/>
    <a:srgbClr val="F8C6B6"/>
    <a:srgbClr val="FFCC66"/>
    <a:srgbClr val="FFDF79"/>
    <a:srgbClr val="B9B6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6A4A1-019C-4400-BECB-C95A6E8CB5A8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F4250-4FC0-472F-8C99-1A8783FD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52E99-6E3B-4EC9-A52E-75BA4F3103E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smtClean="0"/>
              <a:t>	Эти условия могут задаваться и описываться с помощью описания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образцов деятельности,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различных методических или дидактических средств,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последовательности выполняемых действий,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особенностей организации урока или иной единицы учебного процесса.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Можно также использовать понятие </a:t>
            </a:r>
            <a:r>
              <a:rPr lang="ru-RU" sz="1000" i="1" smtClean="0"/>
              <a:t>учебной ситуации</a:t>
            </a:r>
            <a:r>
              <a:rPr lang="ru-RU" sz="1000" smtClean="0"/>
              <a:t> как особой структурной единицы учебной деятельности, содержащей ее полный замкнутый цикл.</a:t>
            </a:r>
          </a:p>
          <a:p>
            <a:pPr eaLnBrk="1" hangingPunct="1">
              <a:lnSpc>
                <a:spcPct val="90000"/>
              </a:lnSpc>
            </a:pPr>
            <a:endParaRPr lang="ru-RU" sz="1000" smtClean="0"/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</a:t>
            </a:r>
            <a:r>
              <a:rPr lang="ru-RU" sz="1000" b="1" smtClean="0"/>
              <a:t>Учебная ситуация – это такая особая единица учебного процесса, в которой дети с помощью учителя</a:t>
            </a:r>
            <a:endParaRPr lang="ru-RU" sz="100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обнаруживают предмет свого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исследуют его, совершая разнообразные учебные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преобразуют его, например, переформулируют, или предлагают свое описание и т.д.,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частично – запоминают.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При этом изучаемый </a:t>
            </a:r>
            <a:r>
              <a:rPr lang="ru-RU" sz="1000" i="1" smtClean="0"/>
              <a:t>учебный материал</a:t>
            </a:r>
            <a:r>
              <a:rPr lang="ru-RU" sz="1000" smtClean="0"/>
              <a:t> выступает как материал для создания учебной ситуации, в которой, совершая некоторые </a:t>
            </a:r>
            <a:r>
              <a:rPr lang="ru-RU" sz="1000" i="1" smtClean="0"/>
              <a:t>специфичные для данного учебного предмета действия</a:t>
            </a:r>
            <a:r>
              <a:rPr lang="ru-RU" sz="1000" smtClean="0"/>
              <a:t>, </a:t>
            </a:r>
            <a:r>
              <a:rPr lang="ru-RU" sz="1000" b="1" smtClean="0"/>
              <a:t>ребенок осваивает характерные для данной области способы действия, т.е. приобретает некоторые способности</a:t>
            </a:r>
            <a:r>
              <a:rPr lang="ru-RU" sz="1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Отбор и использование учебных ситуаций встраивается в логику традиционного учебного процесса, позволяя не противопоставлять «ЗУНовскую» и «деятельностную» парадигмы друг другу, а напротив, формировать у каждого ученика </a:t>
            </a:r>
            <a:r>
              <a:rPr lang="ru-RU" sz="1000" i="1" smtClean="0"/>
              <a:t>индивидуальные средства и способы действий</a:t>
            </a:r>
            <a:r>
              <a:rPr lang="ru-RU" sz="1000" smtClean="0"/>
              <a:t>, позволяющие ему быть «компетентным» в различных сферах культуры, каждая из которых предполагает </a:t>
            </a:r>
            <a:r>
              <a:rPr lang="ru-RU" sz="1000" b="1" i="1" smtClean="0"/>
              <a:t>особый способ действий относительно специфического содержания</a:t>
            </a:r>
            <a:r>
              <a:rPr lang="ru-RU" sz="1000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984AB5-9200-4076-90A1-E9B50EB968AA}" type="slidenum">
              <a:rPr lang="ru-RU" sz="1200">
                <a:latin typeface="Arial" charset="0"/>
              </a:rPr>
              <a:pPr algn="r"/>
              <a:t>4</a:t>
            </a:fld>
            <a:endParaRPr lang="ru-RU" sz="120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 Читая текст в рамках любого предмета мы строим работу с текстом в три этапа: до чтения, во время чтения и после чтения. У каждого этапа работы с текстом своя задача, соответственно разные действия читателя и использование разных видов чтения.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DC0B70-0287-487C-9F27-A160551CE69B}" type="slidenum">
              <a:rPr lang="ru-RU" sz="1200">
                <a:latin typeface="Arial" charset="0"/>
              </a:rPr>
              <a:pPr algn="r"/>
              <a:t>5</a:t>
            </a:fld>
            <a:endParaRPr lang="ru-RU" sz="120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170648-27E3-4464-8658-70F28341DF9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44B3F1-EA10-4B7E-896D-9C5F6EC75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Рабочий стол\ir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66"/>
            <a:ext cx="3320941" cy="26540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8C6B6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AutoShape 3"/>
          <p:cNvSpPr>
            <a:spLocks noGrp="1" noChangeArrowheads="1"/>
          </p:cNvSpPr>
          <p:nvPr>
            <p:ph type="ctrTitle"/>
          </p:nvPr>
        </p:nvSpPr>
        <p:spPr bwMode="auto">
          <a:xfrm>
            <a:off x="357158" y="2571744"/>
            <a:ext cx="5715040" cy="4071966"/>
          </a:xfrm>
          <a:prstGeom prst="horizontalScroll">
            <a:avLst>
              <a:gd name="adj" fmla="val 12500"/>
            </a:avLst>
          </a:prstGeom>
          <a:solidFill>
            <a:srgbClr val="F8C6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normAutofit/>
          </a:bodyPr>
          <a:lstStyle/>
          <a:p>
            <a:pPr marL="609600" indent="-609600" algn="just">
              <a:buClr>
                <a:schemeClr val="tx1"/>
              </a:buClr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уроках литературного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чтения  я применяю  </a:t>
            </a:r>
            <a: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технологию </a:t>
            </a:r>
            <a:b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продуктивного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чтения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4725144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Молчанова</a:t>
            </a:r>
            <a:br>
              <a:rPr lang="ru-RU" b="1" dirty="0" smtClean="0"/>
            </a:br>
            <a:r>
              <a:rPr lang="ru-RU" b="1" dirty="0" smtClean="0"/>
              <a:t>Ирина Александровна</a:t>
            </a:r>
            <a:br>
              <a:rPr lang="ru-RU" b="1" dirty="0" smtClean="0"/>
            </a:br>
            <a:r>
              <a:rPr lang="ru-RU" i="1" dirty="0" smtClean="0"/>
              <a:t>учитель начальных классов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332656"/>
            <a:ext cx="3419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Муниципальное нетиповое общеобразовательное учреждение</a:t>
            </a:r>
          </a:p>
          <a:p>
            <a:r>
              <a:rPr lang="ru-RU" b="1" dirty="0" smtClean="0"/>
              <a:t>«Гимназия №1 города Белово»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6309320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Белово, 2011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00034" y="428605"/>
            <a:ext cx="7286676" cy="18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rgbClr val="C00000"/>
                </a:solidFill>
              </a:rPr>
              <a:t>Чем она меня привлекает</a:t>
            </a:r>
            <a:r>
              <a:rPr lang="ru-RU" sz="2800" b="1" dirty="0" smtClean="0">
                <a:solidFill>
                  <a:srgbClr val="C00000"/>
                </a:solidFill>
              </a:rPr>
              <a:t>?</a:t>
            </a:r>
          </a:p>
          <a:p>
            <a:pPr algn="ctr" eaLnBrk="0" hangingPunct="0"/>
            <a:r>
              <a:rPr lang="ru-RU" sz="2800" b="1" i="1" dirty="0" smtClean="0">
                <a:latin typeface="Arial" charset="0"/>
              </a:rPr>
              <a:t>Максимально </a:t>
            </a:r>
            <a:r>
              <a:rPr lang="ru-RU" sz="2800" b="1" i="1" dirty="0">
                <a:latin typeface="Arial" charset="0"/>
              </a:rPr>
              <a:t>эффективно учит самостоятельному </a:t>
            </a:r>
            <a:r>
              <a:rPr lang="ru-RU" sz="2800" b="1" i="1" dirty="0" smtClean="0">
                <a:latin typeface="Arial" charset="0"/>
              </a:rPr>
              <a:t>, вдумчивому чтению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11863" y="5229225"/>
            <a:ext cx="262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42910" y="285728"/>
            <a:ext cx="51435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609600" indent="-609600">
              <a:buClr>
                <a:schemeClr val="tx1"/>
              </a:buClr>
              <a:defRPr/>
            </a:pPr>
            <a:endParaRPr 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" name="Picture 2" descr="C:\Documents and Settings\Admin\Рабочий стол\Новая папка\S40200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8596" y="2500306"/>
            <a:ext cx="5140845" cy="3855634"/>
          </a:xfrm>
          <a:prstGeom prst="rect">
            <a:avLst/>
          </a:prstGeom>
          <a:ln w="127000" cap="rnd">
            <a:solidFill>
              <a:srgbClr val="F8C6B6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42910" y="571480"/>
            <a:ext cx="4857784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800" b="1" i="1" dirty="0">
                <a:latin typeface="Arial" charset="0"/>
              </a:rPr>
              <a:t>Создает условия для развития </a:t>
            </a:r>
            <a:r>
              <a:rPr lang="ru-RU" sz="1800" b="1" i="1" dirty="0" smtClean="0">
                <a:latin typeface="Arial" charset="0"/>
              </a:rPr>
              <a:t>важнейших</a:t>
            </a:r>
            <a:br>
              <a:rPr lang="ru-RU" sz="1800" b="1" i="1" dirty="0" smtClean="0">
                <a:latin typeface="Arial" charset="0"/>
              </a:rPr>
            </a:br>
            <a:r>
              <a:rPr lang="ru-RU" sz="1800" b="1" i="1" dirty="0" smtClean="0">
                <a:latin typeface="Arial" charset="0"/>
              </a:rPr>
              <a:t> </a:t>
            </a:r>
            <a:r>
              <a:rPr lang="ru-RU" sz="1800" b="1" i="1" dirty="0">
                <a:latin typeface="Arial" charset="0"/>
              </a:rPr>
              <a:t>коммуникативных умений</a:t>
            </a:r>
            <a:r>
              <a:rPr lang="ru-RU" sz="1800" b="1" i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571472" y="285728"/>
            <a:ext cx="7858180" cy="1928826"/>
          </a:xfrm>
          <a:prstGeom prst="horizontalScroll">
            <a:avLst/>
          </a:prstGeom>
          <a:solidFill>
            <a:srgbClr val="F8C6B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Admin\Рабочий стол\Новая папка\S402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5072098" cy="42679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C6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71538" y="571480"/>
            <a:ext cx="7000924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2400" b="1" i="1" dirty="0">
                <a:latin typeface="Arial" charset="0"/>
              </a:rPr>
              <a:t>Создает условия для развития важнейших коммуникативных умений</a:t>
            </a:r>
            <a:r>
              <a:rPr lang="ru-RU" sz="2400" b="1" i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1" name="AutoShape 5"/>
          <p:cNvSpPr>
            <a:spLocks noChangeArrowheads="1"/>
          </p:cNvSpPr>
          <p:nvPr/>
        </p:nvSpPr>
        <p:spPr bwMode="auto">
          <a:xfrm>
            <a:off x="2339975" y="2205038"/>
            <a:ext cx="4645025" cy="45005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09" y="10800"/>
                </a:moveTo>
                <a:cubicBezTo>
                  <a:pt x="1609" y="15876"/>
                  <a:pt x="5724" y="19991"/>
                  <a:pt x="10800" y="19991"/>
                </a:cubicBezTo>
                <a:cubicBezTo>
                  <a:pt x="15876" y="19991"/>
                  <a:pt x="19991" y="15876"/>
                  <a:pt x="19991" y="10800"/>
                </a:cubicBezTo>
                <a:cubicBezTo>
                  <a:pt x="19991" y="5724"/>
                  <a:pt x="15876" y="1609"/>
                  <a:pt x="10800" y="1609"/>
                </a:cubicBezTo>
                <a:cubicBezTo>
                  <a:pt x="5724" y="1609"/>
                  <a:pt x="1609" y="5724"/>
                  <a:pt x="1609" y="10800"/>
                </a:cubicBezTo>
                <a:close/>
              </a:path>
            </a:pathLst>
          </a:cu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42" name="AutoShape 6"/>
          <p:cNvSpPr>
            <a:spLocks noChangeArrowheads="1"/>
          </p:cNvSpPr>
          <p:nvPr/>
        </p:nvSpPr>
        <p:spPr bwMode="auto">
          <a:xfrm>
            <a:off x="4932363" y="4221163"/>
            <a:ext cx="4032250" cy="2160587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3399FF"/>
              </a:gs>
              <a:gs pos="50000">
                <a:srgbClr val="E5F2FF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Arial" charset="0"/>
              </a:rPr>
              <a:t>3) После чтения текста </a:t>
            </a:r>
            <a:r>
              <a:rPr lang="ru-RU">
                <a:latin typeface="Arial" charset="0"/>
              </a:rPr>
              <a:t>– рефлексивное чтение, концептуальн. вопросы.</a:t>
            </a:r>
            <a:r>
              <a:rPr lang="ru-RU" b="1">
                <a:latin typeface="Arial" charset="0"/>
              </a:rPr>
              <a:t> </a:t>
            </a:r>
          </a:p>
          <a:p>
            <a:pPr algn="ctr"/>
            <a:r>
              <a:rPr lang="ru-RU" b="1">
                <a:latin typeface="Arial" charset="0"/>
              </a:rPr>
              <a:t>Результат: </a:t>
            </a:r>
          </a:p>
          <a:p>
            <a:pPr algn="ctr"/>
            <a:r>
              <a:rPr lang="ru-RU">
                <a:latin typeface="Arial" charset="0"/>
              </a:rPr>
              <a:t>понимание авторского смысла, корректировка своей интерпретации</a:t>
            </a:r>
          </a:p>
        </p:txBody>
      </p:sp>
      <p:sp>
        <p:nvSpPr>
          <p:cNvPr id="321543" name="AutoShape 7"/>
          <p:cNvSpPr>
            <a:spLocks noChangeArrowheads="1"/>
          </p:cNvSpPr>
          <p:nvPr/>
        </p:nvSpPr>
        <p:spPr bwMode="auto">
          <a:xfrm>
            <a:off x="179388" y="4149725"/>
            <a:ext cx="4176712" cy="22320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00CC66"/>
              </a:gs>
              <a:gs pos="50000">
                <a:srgbClr val="DFF9EC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Arial" charset="0"/>
              </a:rPr>
              <a:t>2) Во время чтения текста </a:t>
            </a:r>
          </a:p>
          <a:p>
            <a:pPr algn="ctr"/>
            <a:r>
              <a:rPr lang="ru-RU" b="1">
                <a:latin typeface="Arial" charset="0"/>
              </a:rPr>
              <a:t>– </a:t>
            </a:r>
            <a:r>
              <a:rPr lang="ru-RU">
                <a:latin typeface="Arial" charset="0"/>
              </a:rPr>
              <a:t>изучающее чтение (в т.ч. диалог с автором, вычитывание подтекста).</a:t>
            </a:r>
            <a:r>
              <a:rPr lang="ru-RU" b="1">
                <a:latin typeface="Arial" charset="0"/>
              </a:rPr>
              <a:t> Результат: </a:t>
            </a:r>
            <a:r>
              <a:rPr lang="ru-RU">
                <a:latin typeface="Arial" charset="0"/>
              </a:rPr>
              <a:t>интерпретация текста</a:t>
            </a:r>
          </a:p>
        </p:txBody>
      </p:sp>
      <p:sp>
        <p:nvSpPr>
          <p:cNvPr id="321544" name="AutoShape 8"/>
          <p:cNvSpPr>
            <a:spLocks noChangeArrowheads="1"/>
          </p:cNvSpPr>
          <p:nvPr/>
        </p:nvSpPr>
        <p:spPr bwMode="auto">
          <a:xfrm>
            <a:off x="2124075" y="1844675"/>
            <a:ext cx="5111750" cy="20161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FFCC66"/>
              </a:gs>
              <a:gs pos="50000">
                <a:srgbClr val="FFF9EC"/>
              </a:gs>
              <a:gs pos="100000">
                <a:srgbClr val="FF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AutoNum type="arabicParenR"/>
            </a:pPr>
            <a:r>
              <a:rPr lang="ru-RU" b="1">
                <a:latin typeface="Arial" charset="0"/>
              </a:rPr>
              <a:t> до чтения текста </a:t>
            </a:r>
          </a:p>
          <a:p>
            <a:pPr algn="ctr"/>
            <a:r>
              <a:rPr lang="ru-RU" b="1">
                <a:latin typeface="Arial" charset="0"/>
              </a:rPr>
              <a:t>– </a:t>
            </a:r>
            <a:r>
              <a:rPr lang="ru-RU">
                <a:latin typeface="Arial" charset="0"/>
              </a:rPr>
              <a:t>просмотровое чтение </a:t>
            </a:r>
          </a:p>
          <a:p>
            <a:pPr algn="ctr"/>
            <a:r>
              <a:rPr lang="ru-RU" b="1">
                <a:latin typeface="Arial" charset="0"/>
              </a:rPr>
              <a:t>Результат: </a:t>
            </a:r>
          </a:p>
          <a:p>
            <a:pPr algn="ctr"/>
            <a:r>
              <a:rPr lang="ru-RU">
                <a:latin typeface="Arial" charset="0"/>
              </a:rPr>
              <a:t>предвосхищение чтения, создания мотива для чтения</a:t>
            </a:r>
          </a:p>
        </p:txBody>
      </p:sp>
      <p:sp>
        <p:nvSpPr>
          <p:cNvPr id="190474" name="Rectangle 9"/>
          <p:cNvSpPr>
            <a:spLocks noChangeArrowheads="1"/>
          </p:cNvSpPr>
          <p:nvPr/>
        </p:nvSpPr>
        <p:spPr bwMode="auto">
          <a:xfrm>
            <a:off x="285720" y="214290"/>
            <a:ext cx="7786742" cy="1343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- понимание текстов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Средство - три этапа работы с любым текстом: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357158" y="2143116"/>
            <a:ext cx="1511300" cy="1793875"/>
          </a:xfrm>
          <a:prstGeom prst="rect">
            <a:avLst/>
          </a:prstGeom>
          <a:solidFill>
            <a:srgbClr val="FFDF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latin typeface="Arial" charset="0"/>
              </a:rPr>
              <a:t>Тексты учебников всех предметов</a:t>
            </a:r>
            <a:r>
              <a:rPr lang="ru-RU" sz="1400" dirty="0">
                <a:latin typeface="Arial" charset="0"/>
              </a:rPr>
              <a:t> с подтекстом, интригующими названиями и т.п.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 animBg="1"/>
      <p:bldP spid="321542" grpId="0" animBg="1" autoUpdateAnimBg="0"/>
      <p:bldP spid="321543" grpId="0" animBg="1" autoUpdateAnimBg="0"/>
      <p:bldP spid="321544" grpId="0" animBg="1" autoUpdateAnimBg="0"/>
      <p:bldP spid="3215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7572375" cy="141446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Какие УУД формирует </a:t>
            </a:r>
            <a:br>
              <a:rPr lang="ru-RU" sz="3200" b="1" dirty="0" smtClean="0">
                <a:solidFill>
                  <a:srgbClr val="800000"/>
                </a:solidFill>
              </a:rPr>
            </a:br>
            <a:r>
              <a:rPr lang="ru-RU" sz="3200" b="1" dirty="0" smtClean="0">
                <a:solidFill>
                  <a:srgbClr val="800000"/>
                </a:solidFill>
              </a:rPr>
              <a:t>технология продуктивного чтения?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41313" y="1808163"/>
            <a:ext cx="7659711" cy="4608512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Коммуникативные – формулировать свою позицию (интерпретация), адекватно понимать собеседника (автора)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Познавательные – извлекать информацию из текста</a:t>
            </a:r>
            <a:r>
              <a:rPr lang="ru-RU" sz="3200" dirty="0">
                <a:latin typeface="Arial" charset="0"/>
              </a:rPr>
              <a:t>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Личностные – в случае если анализ текста порождает оценочные суждения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Регулятивные – умение работать по плану (алгоритму)</a:t>
            </a:r>
            <a:r>
              <a:rPr lang="ru-RU" sz="32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00034" y="285728"/>
            <a:ext cx="7786742" cy="6383632"/>
          </a:xfrm>
          <a:prstGeom prst="horizontalScroll">
            <a:avLst/>
          </a:prstGeom>
          <a:solidFill>
            <a:srgbClr val="F8C6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052736"/>
            <a:ext cx="6572296" cy="473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Привлекает, что сам алгоритм работы с текстом дети присваивают уже с первых школьных дней,  т.к.  эта работа  ведется в системе. И дома, открывая любой учебник, дети читают так сами – это организует деятельность каждого ученика. Задавая вопросы авторы и самому себе во время чтения,  ребенок учится общаться, развивая  свои коммуникативные навыки. Извлекая любую информацию,  ученик 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ir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3052777" cy="24397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Горизонтальный свиток 2"/>
          <p:cNvSpPr/>
          <p:nvPr/>
        </p:nvSpPr>
        <p:spPr>
          <a:xfrm>
            <a:off x="5429256" y="214290"/>
            <a:ext cx="3143272" cy="3857652"/>
          </a:xfrm>
          <a:prstGeom prst="horizontalScroll">
            <a:avLst/>
          </a:prstGeom>
          <a:solidFill>
            <a:srgbClr val="F8C6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Приглашаю к сотрудничеству.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9" descr="Картинка 156 из 28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429000"/>
            <a:ext cx="3571900" cy="28039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313</Words>
  <Application>Microsoft Office PowerPoint</Application>
  <PresentationFormat>Экран (4:3)</PresentationFormat>
  <Paragraphs>48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На уроках литературного  чтения  я применяю   технологию  продуктивного  чтения</vt:lpstr>
      <vt:lpstr>Слайд 2</vt:lpstr>
      <vt:lpstr>Создает условия для развития важнейших  коммуникативных умений </vt:lpstr>
      <vt:lpstr>Слайд 4</vt:lpstr>
      <vt:lpstr>Какие УУД формирует  технология продуктивного чтения?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9</cp:revision>
  <dcterms:created xsi:type="dcterms:W3CDTF">2011-12-19T04:21:57Z</dcterms:created>
  <dcterms:modified xsi:type="dcterms:W3CDTF">2011-12-20T08:53:27Z</dcterms:modified>
</cp:coreProperties>
</file>